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16"/>
  </p:notesMasterIdLst>
  <p:sldIdLst>
    <p:sldId id="256" r:id="rId2"/>
    <p:sldId id="272" r:id="rId3"/>
    <p:sldId id="257" r:id="rId4"/>
    <p:sldId id="265" r:id="rId5"/>
    <p:sldId id="267" r:id="rId6"/>
    <p:sldId id="259" r:id="rId7"/>
    <p:sldId id="258" r:id="rId8"/>
    <p:sldId id="260" r:id="rId9"/>
    <p:sldId id="261" r:id="rId10"/>
    <p:sldId id="262" r:id="rId11"/>
    <p:sldId id="268" r:id="rId12"/>
    <p:sldId id="269" r:id="rId13"/>
    <p:sldId id="271" r:id="rId14"/>
    <p:sldId id="264"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OBODIAN Lydia" initials="LNS"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603" autoAdjust="0"/>
  </p:normalViewPr>
  <p:slideViewPr>
    <p:cSldViewPr snapToGrid="0">
      <p:cViewPr varScale="1">
        <p:scale>
          <a:sx n="109" d="100"/>
          <a:sy n="109" d="100"/>
        </p:scale>
        <p:origin x="2264" y="1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4319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ee90f15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ee90f15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dirty="0">
                <a:latin typeface="Arial" panose="020B0604020202020204" pitchFamily="34" charset="0"/>
                <a:ea typeface="Times New Roman"/>
                <a:cs typeface="Arial" panose="020B0604020202020204" pitchFamily="34" charset="0"/>
                <a:sym typeface="Times New Roman"/>
              </a:rPr>
              <a:t>Photo Credit: </a:t>
            </a:r>
            <a:r>
              <a:rPr lang="en" i="1" dirty="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a:t>
            </a:r>
            <a:r>
              <a:rPr lang="en" i="1" dirty="0">
                <a:latin typeface="Arial" panose="020B0604020202020204" pitchFamily="34" charset="0"/>
                <a:ea typeface="Times New Roman"/>
                <a:cs typeface="Arial" panose="020B0604020202020204" pitchFamily="34" charset="0"/>
                <a:sym typeface="Times New Roman"/>
              </a:rPr>
              <a:t> (Lesotho and South Africa)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©Maja Vasilijević</a:t>
            </a:r>
          </a:p>
          <a:p>
            <a:pPr marL="0" lvl="0" indent="0">
              <a:spcBef>
                <a:spcPts val="0"/>
              </a:spcBef>
              <a:spcAft>
                <a:spcPts val="0"/>
              </a:spcAft>
              <a:buClr>
                <a:schemeClr val="dk1"/>
              </a:buClr>
              <a:buSzPts val="1100"/>
              <a:buFont typeface="Arial"/>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*Note that all of the photos in this presentation are of </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Maloti-Drakensberg </a:t>
            </a:r>
            <a:r>
              <a:rPr lang="en" dirty="0">
                <a:solidFill>
                  <a:schemeClr val="dk1"/>
                </a:solidFill>
                <a:latin typeface="Arial" panose="020B0604020202020204" pitchFamily="34" charset="0"/>
                <a:ea typeface="Times New Roman"/>
                <a:cs typeface="Arial" panose="020B0604020202020204" pitchFamily="34" charset="0"/>
                <a:sym typeface="Times New Roman"/>
              </a:rPr>
              <a:t>Park World Heritage Site shared by Lesotho and South Africa. While the uKhahlamba Drakensberg Park in South Africa was designated as a World Heritage Site in 2000, the property was extended in 2013 to include the Sehlabathebe National Park to become a transboundary World Heritage Site.</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1" dirty="0" smtClean="0">
                <a:solidFill>
                  <a:schemeClr val="dk1"/>
                </a:solidFill>
                <a:latin typeface="Arial" panose="020B0604020202020204" pitchFamily="34" charset="0"/>
                <a:ea typeface="Times New Roman"/>
                <a:cs typeface="Arial" panose="020B0604020202020204" pitchFamily="34" charset="0"/>
                <a:sym typeface="Times New Roman"/>
              </a:rPr>
              <a:t>Context and purpose of Lesson 5</a:t>
            </a:r>
          </a:p>
          <a:p>
            <a:pPr marL="0" lvl="0" indent="0" rtl="0">
              <a:lnSpc>
                <a:spcPct val="115000"/>
              </a:lnSpc>
              <a:spcBef>
                <a:spcPts val="0"/>
              </a:spcBef>
              <a:spcAft>
                <a:spcPts val="0"/>
              </a:spcAft>
              <a:buNone/>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This</a:t>
            </a: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 lesson seeks to introduce the second stage of the transboundary conservation process: Design the process. The purpose is to:</a:t>
            </a:r>
            <a:endParaRPr lang="en-US" sz="11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Introduce learners to the concepts of engaging the public, generating political support, and defining the geographic extent of the transboundary conservation initiative</a:t>
            </a:r>
            <a:endParaRPr lang="hr-HR"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Help</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develop u</a:t>
            </a:r>
            <a:r>
              <a:rPr lang="en-US" dirty="0" smtClean="0">
                <a:solidFill>
                  <a:schemeClr val="dk1"/>
                </a:solidFill>
                <a:latin typeface="Arial" panose="020B0604020202020204" pitchFamily="34" charset="0"/>
                <a:ea typeface="Times New Roman"/>
                <a:cs typeface="Arial" panose="020B0604020202020204" pitchFamily="34" charset="0"/>
                <a:sym typeface="Times New Roman"/>
              </a:rPr>
              <a:t>nderstanding of how to actively and effectively engage relevant stakeholders, mobilize communities, and identify leadership </a:t>
            </a:r>
            <a:endParaRPr lang="hr-HR"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Discuss and analyze the different tasks required to define the geographic extent</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Practice</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identifying key stakeholders and considering factors in determining geographic extent.</a:t>
            </a: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en-US" b="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latin typeface="Arial" panose="020B0604020202020204" pitchFamily="34" charset="0"/>
                <a:ea typeface="Times New Roman"/>
                <a:cs typeface="Arial" panose="020B0604020202020204" pitchFamily="34" charset="0"/>
                <a:sym typeface="Times New Roman"/>
              </a:rPr>
              <a:t>Supplemental</a:t>
            </a:r>
            <a:r>
              <a:rPr lang="en" dirty="0">
                <a:solidFill>
                  <a:schemeClr val="dk1"/>
                </a:solidFill>
                <a:latin typeface="Arial" panose="020B0604020202020204" pitchFamily="34" charset="0"/>
                <a:ea typeface="Times New Roman"/>
                <a:cs typeface="Arial" panose="020B0604020202020204" pitchFamily="34" charset="0"/>
                <a:sym typeface="Times New Roman"/>
              </a:rPr>
              <a:t> </a:t>
            </a:r>
            <a:r>
              <a:rPr lang="en" b="1" dirty="0">
                <a:solidFill>
                  <a:schemeClr val="dk1"/>
                </a:solidFill>
                <a:latin typeface="Arial" panose="020B0604020202020204" pitchFamily="34" charset="0"/>
                <a:ea typeface="Times New Roman"/>
                <a:cs typeface="Arial" panose="020B0604020202020204" pitchFamily="34" charset="0"/>
                <a:sym typeface="Times New Roman"/>
              </a:rPr>
              <a:t>Reading</a:t>
            </a:r>
            <a:r>
              <a:rPr lang="en" dirty="0">
                <a:solidFill>
                  <a:schemeClr val="dk1"/>
                </a:solidFill>
                <a:latin typeface="Arial" panose="020B0604020202020204" pitchFamily="34" charset="0"/>
                <a:ea typeface="Times New Roman"/>
                <a:cs typeface="Arial" panose="020B0604020202020204" pitchFamily="34" charset="0"/>
                <a:sym typeface="Times New Roman"/>
              </a:rPr>
              <a:t>  </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i="1" dirty="0">
                <a:solidFill>
                  <a:schemeClr val="dk1"/>
                </a:solidFill>
                <a:latin typeface="Arial" panose="020B0604020202020204" pitchFamily="34" charset="0"/>
                <a:ea typeface="Times New Roman"/>
                <a:cs typeface="Arial" panose="020B0604020202020204" pitchFamily="34" charset="0"/>
                <a:sym typeface="Times New Roman"/>
              </a:rPr>
              <a:t>IUCN </a:t>
            </a:r>
            <a:r>
              <a:rPr lang="hr-HR" i="1" dirty="0" smtClean="0">
                <a:solidFill>
                  <a:schemeClr val="dk1"/>
                </a:solidFill>
                <a:latin typeface="Arial" panose="020B0604020202020204" pitchFamily="34" charset="0"/>
                <a:ea typeface="Times New Roman"/>
                <a:cs typeface="Arial" panose="020B0604020202020204" pitchFamily="34" charset="0"/>
                <a:sym typeface="Times New Roman"/>
              </a:rPr>
              <a:t>WCPA Best</a:t>
            </a:r>
            <a:r>
              <a:rPr lang="hr-HR" i="1" baseline="0" dirty="0" smtClean="0">
                <a:solidFill>
                  <a:schemeClr val="dk1"/>
                </a:solidFill>
                <a:latin typeface="Arial" panose="020B0604020202020204" pitchFamily="34" charset="0"/>
                <a:ea typeface="Times New Roman"/>
                <a:cs typeface="Arial" panose="020B0604020202020204" pitchFamily="34" charset="0"/>
                <a:sym typeface="Times New Roman"/>
              </a:rPr>
              <a:t> Practice Guidelines</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i="1" dirty="0" smtClean="0">
                <a:solidFill>
                  <a:schemeClr val="dk1"/>
                </a:solidFill>
                <a:latin typeface="Arial" panose="020B0604020202020204" pitchFamily="34" charset="0"/>
                <a:ea typeface="Times New Roman"/>
                <a:cs typeface="Arial" panose="020B0604020202020204" pitchFamily="34" charset="0"/>
                <a:sym typeface="Times New Roman"/>
              </a:rPr>
              <a:t>Transboundary </a:t>
            </a:r>
            <a:r>
              <a:rPr lang="en" i="1" dirty="0">
                <a:solidFill>
                  <a:schemeClr val="dk1"/>
                </a:solidFill>
                <a:latin typeface="Arial" panose="020B0604020202020204" pitchFamily="34" charset="0"/>
                <a:ea typeface="Times New Roman"/>
                <a:cs typeface="Arial" panose="020B0604020202020204" pitchFamily="34" charset="0"/>
                <a:sym typeface="Times New Roman"/>
              </a:rPr>
              <a:t>Conservation: A systematic and integrated approach</a:t>
            </a:r>
            <a:r>
              <a:rPr lang="en" dirty="0">
                <a:solidFill>
                  <a:schemeClr val="dk1"/>
                </a:solidFill>
                <a:latin typeface="Arial" panose="020B0604020202020204" pitchFamily="34" charset="0"/>
                <a:ea typeface="Times New Roman"/>
                <a:cs typeface="Arial" panose="020B0604020202020204" pitchFamily="34" charset="0"/>
                <a:sym typeface="Times New Roman"/>
              </a:rPr>
              <a:t> (Pgs. </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46-47, 62–64)</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2128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ee90f1598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ee90f1598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dirty="0">
                <a:latin typeface="Arial" panose="020B0604020202020204" pitchFamily="34" charset="0"/>
                <a:ea typeface="Times New Roman"/>
                <a:cs typeface="Arial" panose="020B0604020202020204" pitchFamily="34" charset="0"/>
                <a:sym typeface="Times New Roman"/>
              </a:rPr>
              <a:t>Photo Credit: </a:t>
            </a:r>
            <a:r>
              <a:rPr lang="en" i="1" dirty="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a:t>
            </a:r>
            <a:r>
              <a:rPr lang="en" i="1" dirty="0" smtClean="0">
                <a:solidFill>
                  <a:schemeClr val="dk1"/>
                </a:solidFill>
                <a:latin typeface="Arial" panose="020B0604020202020204" pitchFamily="34" charset="0"/>
                <a:ea typeface="Times New Roman"/>
                <a:cs typeface="Arial" panose="020B0604020202020204" pitchFamily="34" charset="0"/>
                <a:sym typeface="Times New Roman"/>
              </a:rPr>
              <a:t>©Peace Parks Foundation</a:t>
            </a:r>
            <a:endParaRPr i="1"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lang="hr-HR"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1" dirty="0" smtClean="0">
                <a:solidFill>
                  <a:srgbClr val="333333"/>
                </a:solidFill>
              </a:rPr>
              <a:t>Defining the</a:t>
            </a:r>
            <a:r>
              <a:rPr lang="hr-HR" sz="1100" b="1" baseline="0" dirty="0" smtClean="0">
                <a:solidFill>
                  <a:srgbClr val="333333"/>
                </a:solidFill>
              </a:rPr>
              <a:t> geographic extent</a:t>
            </a:r>
            <a:endParaRPr i="1"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Delineating</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the area and mapping the detail within it involve several separate tasks.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Assemble</a:t>
            </a: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 and</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b="0" dirty="0">
                <a:solidFill>
                  <a:schemeClr val="dk1"/>
                </a:solidFill>
                <a:latin typeface="Arial" panose="020B0604020202020204" pitchFamily="34" charset="0"/>
                <a:ea typeface="Times New Roman"/>
                <a:cs typeface="Arial" panose="020B0604020202020204" pitchFamily="34" charset="0"/>
                <a:sym typeface="Times New Roman"/>
              </a:rPr>
              <a:t>map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the information</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Clear and accurate information on the extent of the area covered by the initiative</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Shows clearly what parts of each participating country will be involved </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Information on how the area relates to natural and man-made features including topographical, hydrological, ecological and other information</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Identify </a:t>
            </a:r>
            <a:r>
              <a:rPr lang="en" b="0" dirty="0">
                <a:solidFill>
                  <a:schemeClr val="dk1"/>
                </a:solidFill>
                <a:latin typeface="Arial" panose="020B0604020202020204" pitchFamily="34" charset="0"/>
                <a:ea typeface="Times New Roman"/>
                <a:cs typeface="Arial" panose="020B0604020202020204" pitchFamily="34" charset="0"/>
                <a:sym typeface="Times New Roman"/>
              </a:rPr>
              <a:t>and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consult stakeholders</a:t>
            </a:r>
            <a:endParaRPr lang="en" b="0" dirty="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Once </a:t>
            </a:r>
            <a:r>
              <a:rPr lang="en" b="0" dirty="0">
                <a:solidFill>
                  <a:schemeClr val="dk1"/>
                </a:solidFill>
                <a:latin typeface="Arial" panose="020B0604020202020204" pitchFamily="34" charset="0"/>
                <a:ea typeface="Times New Roman"/>
                <a:cs typeface="Arial" panose="020B0604020202020204" pitchFamily="34" charset="0"/>
                <a:sym typeface="Times New Roman"/>
              </a:rPr>
              <a:t>target area is defined, generate a list of stakeholders involved in the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area</a:t>
            </a:r>
            <a:endParaRPr lang="en" b="0" dirty="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This </a:t>
            </a:r>
            <a:r>
              <a:rPr lang="en" b="0" dirty="0">
                <a:solidFill>
                  <a:schemeClr val="dk1"/>
                </a:solidFill>
                <a:latin typeface="Arial" panose="020B0604020202020204" pitchFamily="34" charset="0"/>
                <a:ea typeface="Times New Roman"/>
                <a:cs typeface="Arial" panose="020B0604020202020204" pitchFamily="34" charset="0"/>
                <a:sym typeface="Times New Roman"/>
              </a:rPr>
              <a:t>list should include those directly affected and those who will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be </a:t>
            </a:r>
            <a:r>
              <a:rPr lang="en" b="0" dirty="0">
                <a:solidFill>
                  <a:schemeClr val="dk1"/>
                </a:solidFill>
                <a:latin typeface="Arial" panose="020B0604020202020204" pitchFamily="34" charset="0"/>
                <a:ea typeface="Times New Roman"/>
                <a:cs typeface="Arial" panose="020B0604020202020204" pitchFamily="34" charset="0"/>
                <a:sym typeface="Times New Roman"/>
              </a:rPr>
              <a:t>influential in the establishment and management of the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TBCA </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Plan </a:t>
            </a:r>
            <a:r>
              <a:rPr lang="en" b="0" dirty="0">
                <a:solidFill>
                  <a:schemeClr val="dk1"/>
                </a:solidFill>
                <a:latin typeface="Arial" panose="020B0604020202020204" pitchFamily="34" charset="0"/>
                <a:ea typeface="Times New Roman"/>
                <a:cs typeface="Arial" panose="020B0604020202020204" pitchFamily="34" charset="0"/>
                <a:sym typeface="Times New Roman"/>
              </a:rPr>
              <a:t>for establishment and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management</a:t>
            </a:r>
            <a:endParaRPr lang="en" b="0" dirty="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Requires good </a:t>
            </a:r>
            <a:r>
              <a:rPr lang="en" b="0" dirty="0">
                <a:solidFill>
                  <a:schemeClr val="dk1"/>
                </a:solidFill>
                <a:latin typeface="Arial" panose="020B0604020202020204" pitchFamily="34" charset="0"/>
                <a:ea typeface="Times New Roman"/>
                <a:cs typeface="Arial" panose="020B0604020202020204" pitchFamily="34" charset="0"/>
                <a:sym typeface="Times New Roman"/>
              </a:rPr>
              <a:t>spatial data and information for planning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the establishment</a:t>
            </a: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 and</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 management </a:t>
            </a:r>
          </a:p>
          <a:p>
            <a:pPr marL="628650" lvl="1" indent="-171450" rtl="0">
              <a:lnSpc>
                <a:spcPct val="115000"/>
              </a:lnSpc>
              <a:spcBef>
                <a:spcPts val="0"/>
              </a:spcBef>
              <a:spcAft>
                <a:spcPts val="0"/>
              </a:spcAft>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May require rethinking scope of area in light of feasibility considerations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Provide </a:t>
            </a:r>
            <a:r>
              <a:rPr lang="en" b="0" dirty="0">
                <a:solidFill>
                  <a:schemeClr val="dk1"/>
                </a:solidFill>
                <a:latin typeface="Arial" panose="020B0604020202020204" pitchFamily="34" charset="0"/>
                <a:ea typeface="Times New Roman"/>
                <a:cs typeface="Arial" panose="020B0604020202020204" pitchFamily="34" charset="0"/>
                <a:sym typeface="Times New Roman"/>
              </a:rPr>
              <a:t>greater definition for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agreements</a:t>
            </a:r>
            <a:endParaRPr lang="en" b="0" dirty="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GB" b="0" dirty="0" smtClean="0">
                <a:solidFill>
                  <a:schemeClr val="dk1"/>
                </a:solidFill>
                <a:latin typeface="Arial" panose="020B0604020202020204" pitchFamily="34" charset="0"/>
                <a:ea typeface="Times New Roman"/>
                <a:cs typeface="Arial" panose="020B0604020202020204" pitchFamily="34" charset="0"/>
                <a:sym typeface="Times New Roman"/>
              </a:rPr>
              <a:t>It is possible for agreements</a:t>
            </a: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 to be concluded in the absence of precise spatial description</a:t>
            </a:r>
          </a:p>
          <a:p>
            <a:pPr marL="628650" lvl="1" indent="-171450" rtl="0">
              <a:lnSpc>
                <a:spcPct val="115000"/>
              </a:lnSpc>
              <a:spcBef>
                <a:spcPts val="0"/>
              </a:spcBef>
              <a:spcAft>
                <a:spcPts val="0"/>
              </a:spcAft>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But ideally an indication of the geographical area of collaboration should be indicated</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Analyse, monitor </a:t>
            </a:r>
            <a:r>
              <a:rPr lang="en" b="0" dirty="0">
                <a:solidFill>
                  <a:schemeClr val="dk1"/>
                </a:solidFill>
                <a:latin typeface="Arial" panose="020B0604020202020204" pitchFamily="34" charset="0"/>
                <a:ea typeface="Times New Roman"/>
                <a:cs typeface="Arial" panose="020B0604020202020204" pitchFamily="34" charset="0"/>
                <a:sym typeface="Times New Roman"/>
              </a:rPr>
              <a:t>and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evaluate</a:t>
            </a:r>
            <a:endParaRPr lang="en" b="0" dirty="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 dirty="0" smtClean="0">
                <a:solidFill>
                  <a:schemeClr val="dk1"/>
                </a:solidFill>
                <a:latin typeface="Arial" panose="020B0604020202020204" pitchFamily="34" charset="0"/>
                <a:ea typeface="Times New Roman"/>
                <a:cs typeface="Arial" panose="020B0604020202020204" pitchFamily="34" charset="0"/>
                <a:sym typeface="Times New Roman"/>
              </a:rPr>
              <a:t>The </a:t>
            </a:r>
            <a:r>
              <a:rPr lang="en" dirty="0">
                <a:solidFill>
                  <a:schemeClr val="dk1"/>
                </a:solidFill>
                <a:latin typeface="Arial" panose="020B0604020202020204" pitchFamily="34" charset="0"/>
                <a:ea typeface="Times New Roman"/>
                <a:cs typeface="Arial" panose="020B0604020202020204" pitchFamily="34" charset="0"/>
                <a:sym typeface="Times New Roman"/>
              </a:rPr>
              <a:t>geographic extent of an initiative is needed to suggest methods for analysis, develop monitoring plan and evaluation framework. </a:t>
            </a: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A</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variety of technical or less technical methods may be used to delineate and map a TBCA. Selection of a method depends on resources and capacity available.</a:t>
            </a:r>
          </a:p>
          <a:p>
            <a:pPr marL="0" lvl="0" indent="0" rtl="0">
              <a:lnSpc>
                <a:spcPct val="115000"/>
              </a:lnSpc>
              <a:spcBef>
                <a:spcPts val="0"/>
              </a:spcBef>
              <a:spcAft>
                <a:spcPts val="0"/>
              </a:spcAft>
              <a:buNone/>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See case study of the Maloti-Drakensberg </a:t>
            </a:r>
            <a:r>
              <a:rPr lang="en-US" baseline="0" dirty="0" err="1" smtClean="0">
                <a:solidFill>
                  <a:schemeClr val="dk1"/>
                </a:solidFill>
                <a:latin typeface="Arial" panose="020B0604020202020204" pitchFamily="34" charset="0"/>
                <a:ea typeface="Times New Roman"/>
                <a:cs typeface="Arial" panose="020B0604020202020204" pitchFamily="34" charset="0"/>
                <a:sym typeface="Times New Roman"/>
              </a:rPr>
              <a:t>Transfrontier</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Project, Box 15, p. 63 of the Best Practice Guidelines.</a:t>
            </a:r>
          </a:p>
          <a:p>
            <a:pPr marL="0" lvl="0" indent="0" rtl="0">
              <a:lnSpc>
                <a:spcPct val="115000"/>
              </a:lnSpc>
              <a:spcBef>
                <a:spcPts val="0"/>
              </a:spcBef>
              <a:spcAft>
                <a:spcPts val="0"/>
              </a:spcAft>
              <a:buNone/>
            </a:pP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04079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ee90f1598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ee90f1598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i="1" dirty="0" smtClean="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Vasilijević</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i="1" dirty="0" smtClean="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Font typeface="Arial"/>
              <a:buNone/>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Practical</a:t>
            </a:r>
            <a:r>
              <a:rPr lang="hr-HR" b="1" i="0" baseline="0" dirty="0" smtClean="0">
                <a:solidFill>
                  <a:schemeClr val="dk1"/>
                </a:solidFill>
                <a:latin typeface="Arial" panose="020B0604020202020204" pitchFamily="34" charset="0"/>
                <a:ea typeface="Times New Roman"/>
                <a:cs typeface="Arial" panose="020B0604020202020204" pitchFamily="34" charset="0"/>
                <a:sym typeface="Times New Roman"/>
              </a:rPr>
              <a:t> exercise 2: Stakeholder mapping</a:t>
            </a:r>
            <a:endParaRPr lang="en-US" b="1"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Font typeface="Arial"/>
              <a:buNone/>
            </a:pPr>
            <a:r>
              <a:rPr lang="en-US" i="0" dirty="0" smtClean="0">
                <a:solidFill>
                  <a:schemeClr val="dk1"/>
                </a:solidFill>
                <a:latin typeface="Arial" panose="020B0604020202020204" pitchFamily="34" charset="0"/>
                <a:ea typeface="Times New Roman"/>
                <a:cs typeface="Arial" panose="020B0604020202020204" pitchFamily="34" charset="0"/>
                <a:sym typeface="Times New Roman"/>
              </a:rPr>
              <a:t>Refer to Exercise</a:t>
            </a: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 2: Stakeholder Mapping</a:t>
            </a:r>
          </a:p>
          <a:p>
            <a:pPr marL="0" lvl="0" indent="0" rtl="0">
              <a:spcBef>
                <a:spcPts val="0"/>
              </a:spcBef>
              <a:spcAft>
                <a:spcPts val="0"/>
              </a:spcAft>
              <a:buClr>
                <a:schemeClr val="dk1"/>
              </a:buClr>
              <a:buSzPts val="1100"/>
              <a:buFont typeface="Arial"/>
              <a:buNone/>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Purpose</a:t>
            </a:r>
            <a:r>
              <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Build capacity to define transboundary context and relationships and resulting geographic extent of TBCA</a:t>
            </a:r>
            <a:endPar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Practice identifying stakeholders and considering their interests and how to involve them in TBCA</a:t>
            </a:r>
          </a:p>
          <a:p>
            <a:pPr marL="171450" lvl="0" indent="-171450" rtl="0">
              <a:spcBef>
                <a:spcPts val="0"/>
              </a:spcBef>
              <a:spcAft>
                <a:spcPts val="0"/>
              </a:spcAft>
              <a:buClr>
                <a:schemeClr val="dk1"/>
              </a:buClr>
              <a:buSzPts val="1100"/>
            </a:pPr>
            <a:endPar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None/>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Structure</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Introduction to Exercise (20 min)</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Group work (50 min)</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Joint Class discussion (40 min)</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Consolidation (10 min)</a:t>
            </a:r>
          </a:p>
          <a:p>
            <a:pPr marL="0" lvl="0" indent="0" rtl="0">
              <a:spcBef>
                <a:spcPts val="0"/>
              </a:spcBef>
              <a:spcAft>
                <a:spcPts val="0"/>
              </a:spcAft>
              <a:buClr>
                <a:schemeClr val="dk1"/>
              </a:buClr>
              <a:buSzPts val="1100"/>
              <a:buFont typeface="Arial"/>
              <a:buNone/>
            </a:pPr>
            <a:endParaRPr i="0"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1703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ee90f1598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ee90f1598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i="1" dirty="0" smtClean="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Vasilijević</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i="1" dirty="0" smtClean="0">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Practical</a:t>
            </a:r>
            <a:r>
              <a:rPr lang="hr-HR" b="1" i="0" baseline="0" dirty="0" smtClean="0">
                <a:solidFill>
                  <a:schemeClr val="dk1"/>
                </a:solidFill>
                <a:latin typeface="Arial" panose="020B0604020202020204" pitchFamily="34" charset="0"/>
                <a:ea typeface="Times New Roman"/>
                <a:cs typeface="Arial" panose="020B0604020202020204" pitchFamily="34" charset="0"/>
                <a:sym typeface="Times New Roman"/>
              </a:rPr>
              <a:t> exercise 2: Stakeholder mapping</a:t>
            </a:r>
            <a:endParaRPr lang="en-US"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Font typeface="Arial"/>
              <a:buNone/>
            </a:pPr>
            <a:r>
              <a:rPr lang="en-US" i="0" dirty="0" smtClean="0">
                <a:solidFill>
                  <a:schemeClr val="dk1"/>
                </a:solidFill>
                <a:latin typeface="Arial" panose="020B0604020202020204" pitchFamily="34" charset="0"/>
                <a:ea typeface="Times New Roman"/>
                <a:cs typeface="Arial" panose="020B0604020202020204" pitchFamily="34" charset="0"/>
                <a:sym typeface="Times New Roman"/>
              </a:rPr>
              <a:t>The</a:t>
            </a: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 Case Study:</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Full details of the case study are provided in Exercise 2 Instructions and Annexes for participants</a:t>
            </a:r>
            <a:endPar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This slide provides a map for learners to refer to. They also have copies of the map in their groups</a:t>
            </a:r>
          </a:p>
          <a:p>
            <a:pPr marL="171450" lvl="0" indent="-171450" rtl="0">
              <a:spcBef>
                <a:spcPts val="0"/>
              </a:spcBef>
              <a:spcAft>
                <a:spcPts val="0"/>
              </a:spcAft>
              <a:buClr>
                <a:schemeClr val="dk1"/>
              </a:buClr>
              <a:buSzPts val="1100"/>
            </a:pPr>
            <a:endPar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r>
              <a:rPr lang="hr-HR" i="0" dirty="0" smtClean="0">
                <a:solidFill>
                  <a:schemeClr val="dk1"/>
                </a:solidFill>
                <a:latin typeface="Arial" panose="020B0604020202020204" pitchFamily="34" charset="0"/>
                <a:ea typeface="Times New Roman"/>
                <a:cs typeface="Arial" panose="020B0604020202020204" pitchFamily="34" charset="0"/>
                <a:sym typeface="Times New Roman"/>
              </a:rPr>
              <a:t>*</a:t>
            </a:r>
            <a:r>
              <a:rPr lang="en-US" i="0" dirty="0" smtClean="0">
                <a:solidFill>
                  <a:schemeClr val="dk1"/>
                </a:solidFill>
                <a:latin typeface="Arial" panose="020B0604020202020204" pitchFamily="34" charset="0"/>
                <a:ea typeface="Times New Roman"/>
                <a:cs typeface="Arial" panose="020B0604020202020204" pitchFamily="34" charset="0"/>
                <a:sym typeface="Times New Roman"/>
              </a:rPr>
              <a:t>Note:</a:t>
            </a: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 Instructors may choose to introduce this case study in Lesson 3, as an example for discussion of whether there is a compelling reason to act.  </a:t>
            </a:r>
            <a:endPar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If this is the case, refer to Lesson 3, and less time may be needed for reading the case study</a:t>
            </a:r>
            <a:endPar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rPr>
              <a:t>If the case study was not used in Lesson 3, this Exercise may begin with a discussion of whether there is a compelling reason to act</a:t>
            </a:r>
            <a:endParaRPr lang="en-US"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None/>
            </a:pPr>
            <a:endParaRPr lang="en-US"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80626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ee90f1598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ee90f1598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Practical</a:t>
            </a:r>
            <a:r>
              <a:rPr lang="hr-HR" b="1" i="0" baseline="0" dirty="0" smtClean="0">
                <a:solidFill>
                  <a:schemeClr val="dk1"/>
                </a:solidFill>
                <a:latin typeface="Arial" panose="020B0604020202020204" pitchFamily="34" charset="0"/>
                <a:ea typeface="Times New Roman"/>
                <a:cs typeface="Arial" panose="020B0604020202020204" pitchFamily="34" charset="0"/>
                <a:sym typeface="Times New Roman"/>
              </a:rPr>
              <a:t> exercise 2: Stakeholder mapping</a:t>
            </a:r>
            <a:endParaRPr lang="hr-HR"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This slide provides a summary of the instructions for the case study. More detail is found in Exercise 2 instructions</a:t>
            </a:r>
            <a:r>
              <a:rPr lang="en-GB" sz="1100" b="0" i="0" u="none" strike="noStrike" cap="none" baseline="0" dirty="0" smtClean="0">
                <a:solidFill>
                  <a:srgbClr val="000000"/>
                </a:solidFill>
                <a:effectLst/>
                <a:latin typeface="Arial"/>
                <a:ea typeface="Arial"/>
                <a:cs typeface="Arial"/>
                <a:sym typeface="Arial"/>
              </a:rPr>
              <a:t> and annexes.</a:t>
            </a:r>
            <a:endParaRPr lang="en-GB" sz="1100" b="0" i="0" u="none" strike="noStrike" cap="none" dirty="0" smtClean="0">
              <a:solidFill>
                <a:srgbClr val="000000"/>
              </a:solidFill>
              <a:effectLst/>
              <a:latin typeface="Arial"/>
              <a:ea typeface="Arial"/>
              <a:cs typeface="Arial"/>
              <a:sym typeface="Arial"/>
            </a:endParaRPr>
          </a:p>
          <a:p>
            <a:pPr marL="158750" indent="0">
              <a:buNone/>
            </a:pPr>
            <a:endParaRPr lang="en-GB"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Having read through the case study carefully, do the following tasks in order, in your group.   </a:t>
            </a:r>
            <a:endParaRPr lang="en-GB" sz="1200" b="0" i="0" u="none" strike="noStrike" cap="none" dirty="0" smtClean="0">
              <a:solidFill>
                <a:srgbClr val="000000"/>
              </a:solidFill>
              <a:effectLst/>
              <a:latin typeface="Arial"/>
              <a:ea typeface="Arial"/>
              <a:cs typeface="Arial"/>
              <a:sym typeface="Arial"/>
            </a:endParaRPr>
          </a:p>
          <a:p>
            <a:pPr marL="158750" lvl="0" indent="0">
              <a:buNone/>
            </a:pPr>
            <a:r>
              <a:rPr lang="en-GB" sz="1100" b="0" i="0" u="none" strike="noStrike" cap="none" dirty="0" smtClean="0">
                <a:solidFill>
                  <a:srgbClr val="000000"/>
                </a:solidFill>
                <a:effectLst/>
                <a:latin typeface="Arial"/>
                <a:ea typeface="Arial"/>
                <a:cs typeface="Arial"/>
                <a:sym typeface="Arial"/>
              </a:rPr>
              <a:t>1) Draw a proposed </a:t>
            </a:r>
            <a:r>
              <a:rPr lang="hr-HR" sz="1100" b="0" i="0" u="none" strike="noStrike" cap="none" dirty="0" smtClean="0">
                <a:solidFill>
                  <a:srgbClr val="000000"/>
                </a:solidFill>
                <a:effectLst/>
                <a:latin typeface="Arial"/>
                <a:ea typeface="Arial"/>
                <a:cs typeface="Arial"/>
                <a:sym typeface="Arial"/>
              </a:rPr>
              <a:t>TBCA </a:t>
            </a:r>
            <a:r>
              <a:rPr lang="en-GB" sz="1100" b="0" i="0" u="none" strike="noStrike" cap="none" dirty="0" smtClean="0">
                <a:solidFill>
                  <a:srgbClr val="000000"/>
                </a:solidFill>
                <a:effectLst/>
                <a:latin typeface="Arial"/>
                <a:ea typeface="Arial"/>
                <a:cs typeface="Arial"/>
                <a:sym typeface="Arial"/>
              </a:rPr>
              <a:t>on the map. Discuss the following questions:</a:t>
            </a:r>
            <a:endParaRPr lang="en-GB" sz="1200" b="0" i="0" u="none" strike="noStrike" cap="none" dirty="0" smtClean="0">
              <a:solidFill>
                <a:srgbClr val="000000"/>
              </a:solidFill>
              <a:effectLst/>
              <a:latin typeface="Arial"/>
              <a:ea typeface="Arial"/>
              <a:cs typeface="Arial"/>
              <a:sym typeface="Arial"/>
            </a:endParaRPr>
          </a:p>
          <a:p>
            <a:pPr marL="457200" lvl="0" indent="-298450"/>
            <a:r>
              <a:rPr lang="en-GB" sz="1100" b="0" i="0" u="none" strike="noStrike" cap="none" dirty="0" smtClean="0">
                <a:solidFill>
                  <a:srgbClr val="000000"/>
                </a:solidFill>
                <a:effectLst/>
                <a:latin typeface="Arial"/>
                <a:ea typeface="Arial"/>
                <a:cs typeface="Arial"/>
                <a:sym typeface="Arial"/>
              </a:rPr>
              <a:t>What needs and threats should be considered in identifying the area?</a:t>
            </a:r>
            <a:endParaRPr lang="en-GB" sz="1200" b="0" i="0" u="none" strike="noStrike" cap="none" dirty="0" smtClean="0">
              <a:solidFill>
                <a:srgbClr val="000000"/>
              </a:solidFill>
              <a:effectLst/>
              <a:latin typeface="Arial"/>
              <a:ea typeface="Arial"/>
              <a:cs typeface="Arial"/>
              <a:sym typeface="Arial"/>
            </a:endParaRPr>
          </a:p>
          <a:p>
            <a:pPr marL="457200" lvl="0" indent="-298450"/>
            <a:r>
              <a:rPr lang="en-GB" sz="1100" b="0" i="0" u="none" strike="noStrike" cap="none" dirty="0" smtClean="0">
                <a:solidFill>
                  <a:srgbClr val="000000"/>
                </a:solidFill>
                <a:effectLst/>
                <a:latin typeface="Arial"/>
                <a:ea typeface="Arial"/>
                <a:cs typeface="Arial"/>
                <a:sym typeface="Arial"/>
              </a:rPr>
              <a:t>What are the implications of inclusion of an area in a TBCA? What are the implications of leaving an area out?</a:t>
            </a:r>
            <a:endParaRPr lang="en-GB" sz="1200" b="0" i="0" u="none" strike="noStrike" cap="none" dirty="0" smtClean="0">
              <a:solidFill>
                <a:srgbClr val="000000"/>
              </a:solidFill>
              <a:effectLst/>
              <a:latin typeface="Arial"/>
              <a:ea typeface="Arial"/>
              <a:cs typeface="Arial"/>
              <a:sym typeface="Arial"/>
            </a:endParaRPr>
          </a:p>
          <a:p>
            <a:pPr marL="158750" lvl="0" indent="0">
              <a:buNone/>
            </a:pPr>
            <a:r>
              <a:rPr lang="en-GB" sz="1100" b="0" i="0" u="none" strike="noStrike" cap="none" dirty="0" smtClean="0">
                <a:solidFill>
                  <a:srgbClr val="000000"/>
                </a:solidFill>
                <a:effectLst/>
                <a:latin typeface="Arial"/>
                <a:ea typeface="Arial"/>
                <a:cs typeface="Arial"/>
                <a:sym typeface="Arial"/>
              </a:rPr>
              <a:t>2) Fill in the stakeholder matrix in Annex C. Consider the following questions:</a:t>
            </a:r>
            <a:endParaRPr lang="en-GB" sz="12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Who is interested in or affected by the proposed TBCA?</a:t>
            </a:r>
            <a:endParaRPr lang="en-GB" sz="12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How will these stakeholders benefit from or be negatively affected by the creation of a TBCA?</a:t>
            </a:r>
            <a:endParaRPr lang="en-GB" sz="12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How can their interests be taken into account in development of the TBCA?</a:t>
            </a:r>
            <a:endParaRPr lang="en-GB" sz="1200" b="0" i="0" u="none" strike="noStrike" cap="none" dirty="0" smtClean="0">
              <a:solidFill>
                <a:srgbClr val="000000"/>
              </a:solidFill>
              <a:effectLst/>
              <a:latin typeface="Arial"/>
              <a:ea typeface="Arial"/>
              <a:cs typeface="Arial"/>
              <a:sym typeface="Arial"/>
            </a:endParaRPr>
          </a:p>
          <a:p>
            <a:pPr marL="158750" lvl="0" indent="0">
              <a:buNone/>
            </a:pPr>
            <a:r>
              <a:rPr lang="en-GB" sz="1100" b="0" i="0" u="none" strike="noStrike" cap="none" dirty="0" smtClean="0">
                <a:solidFill>
                  <a:srgbClr val="000000"/>
                </a:solidFill>
                <a:effectLst/>
                <a:latin typeface="Arial"/>
                <a:ea typeface="Arial"/>
                <a:cs typeface="Arial"/>
                <a:sym typeface="Arial"/>
              </a:rPr>
              <a:t>3) Look again at the map. Based on the stakeholder mapping, does your proposal change? You may redraw the boundaries if desired.</a:t>
            </a:r>
            <a:endParaRPr lang="en-GB" sz="12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03998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ee90f1598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ee90f1598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i="1" dirty="0" smtClean="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Vasilijević</a:t>
            </a:r>
          </a:p>
          <a:p>
            <a:pPr marL="0" lvl="0" indent="0" rtl="0">
              <a:lnSpc>
                <a:spcPct val="115000"/>
              </a:lnSpc>
              <a:spcBef>
                <a:spcPts val="0"/>
              </a:spcBef>
              <a:spcAft>
                <a:spcPts val="0"/>
              </a:spcAft>
              <a:buClr>
                <a:schemeClr val="dk1"/>
              </a:buClr>
              <a:buSzPts val="1100"/>
              <a:buFont typeface="Arial"/>
              <a:buNone/>
            </a:pPr>
            <a:endParaRPr lang="en"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40582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ceeaf980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ceeaf980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800" i="1" dirty="0" smtClean="0">
                <a:latin typeface="Arial" panose="020B0604020202020204" pitchFamily="34" charset="0"/>
                <a:ea typeface="Times New Roman"/>
                <a:cs typeface="Arial" panose="020B0604020202020204" pitchFamily="34" charset="0"/>
                <a:sym typeface="Times New Roman"/>
              </a:rPr>
              <a:t>Photo Credit: </a:t>
            </a:r>
            <a:r>
              <a:rPr lang="en" sz="800"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a:t>
            </a:r>
            <a:r>
              <a:rPr lang="en" sz="800" i="1" dirty="0" smtClean="0">
                <a:latin typeface="Arial" panose="020B0604020202020204" pitchFamily="34" charset="0"/>
                <a:ea typeface="Times New Roman"/>
                <a:cs typeface="Arial" panose="020B0604020202020204" pitchFamily="34" charset="0"/>
                <a:sym typeface="Times New Roman"/>
              </a:rPr>
              <a:t> (Lesotho and South Africa) </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©Maja Vasilijević</a:t>
            </a:r>
          </a:p>
          <a:p>
            <a:pPr marL="0" lvl="0" indent="0" rtl="0">
              <a:spcBef>
                <a:spcPts val="0"/>
              </a:spcBef>
              <a:spcAft>
                <a:spcPts val="0"/>
              </a:spcAft>
              <a:buNone/>
            </a:pPr>
            <a:endParaRPr lang="en-US" sz="12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lgn="l" rtl="0">
              <a:lnSpc>
                <a:spcPct val="115000"/>
              </a:lnSpc>
              <a:spcBef>
                <a:spcPts val="0"/>
              </a:spcBef>
              <a:spcAft>
                <a:spcPts val="0"/>
              </a:spcAft>
              <a:buNone/>
            </a:pPr>
            <a:r>
              <a:rPr lang="en-US" sz="1200" b="1" dirty="0" smtClean="0">
                <a:solidFill>
                  <a:schemeClr val="dk1"/>
                </a:solidFill>
              </a:rPr>
              <a:t>Factors</a:t>
            </a:r>
            <a:r>
              <a:rPr lang="en-US" sz="1200" b="1" baseline="0" dirty="0" smtClean="0">
                <a:solidFill>
                  <a:schemeClr val="dk1"/>
                </a:solidFill>
              </a:rPr>
              <a:t> of success</a:t>
            </a:r>
          </a:p>
          <a:p>
            <a:pPr marL="0" lvl="0" indent="0" algn="l" rtl="0">
              <a:lnSpc>
                <a:spcPct val="115000"/>
              </a:lnSpc>
              <a:spcBef>
                <a:spcPts val="0"/>
              </a:spcBef>
              <a:spcAft>
                <a:spcPts val="0"/>
              </a:spcAft>
              <a:buNone/>
            </a:pPr>
            <a:r>
              <a:rPr lang="en-US" sz="1200" b="0" baseline="0" dirty="0" smtClean="0">
                <a:solidFill>
                  <a:schemeClr val="dk1"/>
                </a:solidFill>
              </a:rPr>
              <a:t>Recall the five factors of success in the process of initiating transboundary conservation:</a:t>
            </a:r>
          </a:p>
          <a:p>
            <a:pPr marL="0" lvl="0" indent="0" algn="l" rtl="0">
              <a:lnSpc>
                <a:spcPct val="115000"/>
              </a:lnSpc>
              <a:spcBef>
                <a:spcPts val="0"/>
              </a:spcBef>
              <a:spcAft>
                <a:spcPts val="0"/>
              </a:spcAft>
              <a:buNone/>
            </a:pPr>
            <a:r>
              <a:rPr lang="en-GB" sz="1200" b="0" dirty="0" smtClean="0">
                <a:solidFill>
                  <a:schemeClr val="dk1"/>
                </a:solidFill>
              </a:rPr>
              <a:t>1. Assess the enabling environment to pursue transboundary conservation </a:t>
            </a:r>
          </a:p>
          <a:p>
            <a:pPr marL="0" lvl="0" indent="0" algn="l" rtl="0">
              <a:lnSpc>
                <a:spcPct val="115000"/>
              </a:lnSpc>
              <a:spcBef>
                <a:spcPts val="0"/>
              </a:spcBef>
              <a:spcAft>
                <a:spcPts val="0"/>
              </a:spcAft>
              <a:buNone/>
            </a:pPr>
            <a:r>
              <a:rPr lang="en-GB" sz="1200" b="0" dirty="0" smtClean="0">
                <a:solidFill>
                  <a:schemeClr val="dk1"/>
                </a:solidFill>
              </a:rPr>
              <a:t>2. Define the transboundary context and relationships affecting the achievement of the conservation targets and the resulting geographic extent </a:t>
            </a:r>
          </a:p>
          <a:p>
            <a:pPr marL="0" lvl="0" indent="0" algn="l" rtl="0">
              <a:lnSpc>
                <a:spcPct val="115000"/>
              </a:lnSpc>
              <a:spcBef>
                <a:spcPts val="0"/>
              </a:spcBef>
              <a:spcAft>
                <a:spcPts val="0"/>
              </a:spcAft>
              <a:buNone/>
            </a:pPr>
            <a:r>
              <a:rPr lang="en-GB" sz="1200" b="0" dirty="0" smtClean="0">
                <a:solidFill>
                  <a:schemeClr val="dk1"/>
                </a:solidFill>
              </a:rPr>
              <a:t>3. Identify and involve stakeholders, obtain support of decision makers and ensure political will and buy-in</a:t>
            </a:r>
          </a:p>
          <a:p>
            <a:pPr marL="0" lvl="0" indent="0" algn="l" rtl="0">
              <a:lnSpc>
                <a:spcPct val="115000"/>
              </a:lnSpc>
              <a:spcBef>
                <a:spcPts val="0"/>
              </a:spcBef>
              <a:spcAft>
                <a:spcPts val="0"/>
              </a:spcAft>
              <a:buNone/>
            </a:pPr>
            <a:r>
              <a:rPr lang="en-GB" sz="1200" b="0" dirty="0" smtClean="0">
                <a:solidFill>
                  <a:schemeClr val="dk1"/>
                </a:solidFill>
              </a:rPr>
              <a:t>4. Agree on common values and joint vision</a:t>
            </a:r>
          </a:p>
          <a:p>
            <a:pPr marL="0" lvl="0" indent="0" algn="l" rtl="0">
              <a:lnSpc>
                <a:spcPct val="115000"/>
              </a:lnSpc>
              <a:spcBef>
                <a:spcPts val="0"/>
              </a:spcBef>
              <a:spcAft>
                <a:spcPts val="0"/>
              </a:spcAft>
              <a:buNone/>
            </a:pPr>
            <a:r>
              <a:rPr lang="en-GB" sz="1200" b="0" dirty="0" smtClean="0">
                <a:solidFill>
                  <a:schemeClr val="dk1"/>
                </a:solidFill>
              </a:rPr>
              <a:t>5. Determine common transboundary management objectives and develop cooperative agreements</a:t>
            </a:r>
          </a:p>
          <a:p>
            <a:pPr marL="0" lvl="0" indent="0" algn="l" rtl="0">
              <a:lnSpc>
                <a:spcPct val="115000"/>
              </a:lnSpc>
              <a:spcBef>
                <a:spcPts val="0"/>
              </a:spcBef>
              <a:spcAft>
                <a:spcPts val="0"/>
              </a:spcAft>
              <a:buNone/>
            </a:pPr>
            <a:endParaRPr lang="en-US" sz="1200" b="0" i="0" u="none" strike="noStrike" cap="none" dirty="0" smtClean="0">
              <a:solidFill>
                <a:srgbClr val="000000"/>
              </a:solidFill>
              <a:effectLst/>
              <a:latin typeface="Arial"/>
              <a:ea typeface="Arial"/>
              <a:cs typeface="Arial"/>
              <a:sym typeface="Arial"/>
            </a:endParaRPr>
          </a:p>
          <a:p>
            <a:pPr marL="0" lvl="0" indent="0" algn="l" rtl="0">
              <a:lnSpc>
                <a:spcPct val="115000"/>
              </a:lnSpc>
              <a:spcBef>
                <a:spcPts val="0"/>
              </a:spcBef>
              <a:spcAft>
                <a:spcPts val="0"/>
              </a:spcAft>
              <a:buNone/>
            </a:pPr>
            <a:r>
              <a:rPr lang="en-US" sz="1200" b="0" i="0" u="none" strike="noStrike" cap="none" dirty="0" smtClean="0">
                <a:solidFill>
                  <a:srgbClr val="000000"/>
                </a:solidFill>
                <a:effectLst/>
                <a:latin typeface="Arial"/>
                <a:ea typeface="Arial"/>
                <a:cs typeface="Arial"/>
                <a:sym typeface="Arial"/>
              </a:rPr>
              <a:t>Lesson 5 focuses on learning and practicing</a:t>
            </a:r>
            <a:r>
              <a:rPr lang="en-US" sz="1200" b="0" i="0" u="none" strike="noStrike" cap="none" baseline="0" dirty="0" smtClean="0">
                <a:solidFill>
                  <a:srgbClr val="000000"/>
                </a:solidFill>
                <a:effectLst/>
                <a:latin typeface="Arial"/>
                <a:ea typeface="Arial"/>
                <a:cs typeface="Arial"/>
                <a:sym typeface="Arial"/>
              </a:rPr>
              <a:t> skills needed for factors 2 and 3. It includes an exercise on defining the transboundary context and identifying and involving stakeholders.</a:t>
            </a:r>
          </a:p>
        </p:txBody>
      </p:sp>
    </p:spTree>
    <p:extLst>
      <p:ext uri="{BB962C8B-B14F-4D97-AF65-F5344CB8AC3E}">
        <p14:creationId xmlns:p14="http://schemas.microsoft.com/office/powerpoint/2010/main" val="68330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ee90f159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ee90f159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dirty="0">
                <a:latin typeface="Arial" panose="020B0604020202020204" pitchFamily="34" charset="0"/>
                <a:ea typeface="Times New Roman"/>
                <a:cs typeface="Arial" panose="020B0604020202020204" pitchFamily="34" charset="0"/>
                <a:sym typeface="Times New Roman"/>
              </a:rPr>
              <a:t>Photo Credit: </a:t>
            </a:r>
            <a:r>
              <a:rPr lang="en" i="1" dirty="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©Maja Vasilijević</a:t>
            </a:r>
          </a:p>
          <a:p>
            <a:pPr marL="0" lvl="0" indent="0" rtl="0">
              <a:lnSpc>
                <a:spcPct val="115000"/>
              </a:lnSpc>
              <a:spcBef>
                <a:spcPts val="0"/>
              </a:spcBef>
              <a:spcAft>
                <a:spcPts val="0"/>
              </a:spcAft>
              <a:buNone/>
            </a:pP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1" dirty="0" smtClean="0">
                <a:latin typeface="Arial" panose="020B0604020202020204" pitchFamily="34" charset="0"/>
                <a:ea typeface="Times New Roman"/>
                <a:cs typeface="Arial" panose="020B0604020202020204" pitchFamily="34" charset="0"/>
                <a:sym typeface="Times New Roman"/>
              </a:rPr>
              <a:t>Content </a:t>
            </a:r>
            <a:r>
              <a:rPr lang="hr-HR" b="1" dirty="0" smtClean="0">
                <a:latin typeface="Arial" panose="020B0604020202020204" pitchFamily="34" charset="0"/>
                <a:ea typeface="Times New Roman"/>
                <a:cs typeface="Arial" panose="020B0604020202020204" pitchFamily="34" charset="0"/>
                <a:sym typeface="Times New Roman"/>
              </a:rPr>
              <a:t>overview</a:t>
            </a:r>
            <a:endParaRPr lang="en-US" b="1"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0" dirty="0" smtClean="0">
                <a:latin typeface="Arial" panose="020B0604020202020204" pitchFamily="34" charset="0"/>
                <a:ea typeface="Times New Roman"/>
                <a:cs typeface="Arial" panose="020B0604020202020204" pitchFamily="34" charset="0"/>
                <a:sym typeface="Times New Roman"/>
              </a:rPr>
              <a:t>This</a:t>
            </a:r>
            <a:r>
              <a:rPr lang="en-US" b="0" baseline="0" dirty="0" smtClean="0">
                <a:latin typeface="Arial" panose="020B0604020202020204" pitchFamily="34" charset="0"/>
                <a:ea typeface="Times New Roman"/>
                <a:cs typeface="Arial" panose="020B0604020202020204" pitchFamily="34" charset="0"/>
                <a:sym typeface="Times New Roman"/>
              </a:rPr>
              <a:t> Lesson will address: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baseline="0" dirty="0" smtClean="0">
                <a:latin typeface="Arial" panose="020B0604020202020204" pitchFamily="34" charset="0"/>
                <a:ea typeface="Times New Roman"/>
                <a:cs typeface="Arial" panose="020B0604020202020204" pitchFamily="34" charset="0"/>
                <a:sym typeface="Times New Roman"/>
              </a:rPr>
              <a:t>Determining leadership, including leadership types and functions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dirty="0" smtClean="0">
                <a:latin typeface="Arial" panose="020B0604020202020204" pitchFamily="34" charset="0"/>
                <a:ea typeface="Times New Roman"/>
                <a:cs typeface="Arial" panose="020B0604020202020204" pitchFamily="34" charset="0"/>
                <a:sym typeface="Times New Roman"/>
              </a:rPr>
              <a:t>Key considerations</a:t>
            </a:r>
            <a:r>
              <a:rPr lang="en-US" b="0" baseline="0" dirty="0" smtClean="0">
                <a:latin typeface="Arial" panose="020B0604020202020204" pitchFamily="34" charset="0"/>
                <a:ea typeface="Times New Roman"/>
                <a:cs typeface="Arial" panose="020B0604020202020204" pitchFamily="34" charset="0"/>
                <a:sym typeface="Times New Roman"/>
              </a:rPr>
              <a:t> and approaches in i</a:t>
            </a:r>
            <a:r>
              <a:rPr lang="en-US" b="0" dirty="0" smtClean="0">
                <a:latin typeface="Arial" panose="020B0604020202020204" pitchFamily="34" charset="0"/>
                <a:ea typeface="Times New Roman"/>
                <a:cs typeface="Arial" panose="020B0604020202020204" pitchFamily="34" charset="0"/>
                <a:sym typeface="Times New Roman"/>
              </a:rPr>
              <a:t>nvolving people and</a:t>
            </a:r>
            <a:r>
              <a:rPr lang="en-US" b="0" baseline="0" dirty="0" smtClean="0">
                <a:latin typeface="Arial" panose="020B0604020202020204" pitchFamily="34" charset="0"/>
                <a:ea typeface="Times New Roman"/>
                <a:cs typeface="Arial" panose="020B0604020202020204" pitchFamily="34" charset="0"/>
                <a:sym typeface="Times New Roman"/>
              </a:rPr>
              <a:t> generating support</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baseline="0" dirty="0" smtClean="0">
                <a:latin typeface="Arial" panose="020B0604020202020204" pitchFamily="34" charset="0"/>
                <a:ea typeface="Times New Roman"/>
                <a:cs typeface="Arial" panose="020B0604020202020204" pitchFamily="34" charset="0"/>
                <a:sym typeface="Times New Roman"/>
              </a:rPr>
              <a:t>Concepts and processes in defining the geographic extent of </a:t>
            </a:r>
            <a:r>
              <a:rPr lang="hr-HR" b="0" baseline="0" dirty="0" smtClean="0">
                <a:latin typeface="Arial" panose="020B0604020202020204" pitchFamily="34" charset="0"/>
                <a:ea typeface="Times New Roman"/>
                <a:cs typeface="Arial" panose="020B0604020202020204" pitchFamily="34" charset="0"/>
                <a:sym typeface="Times New Roman"/>
              </a:rPr>
              <a:t>Transboundary Conservation Areas (TBCAs)</a:t>
            </a:r>
            <a:r>
              <a:rPr lang="en-US" b="0" baseline="0" dirty="0" smtClean="0">
                <a:latin typeface="Arial" panose="020B0604020202020204" pitchFamily="34" charset="0"/>
                <a:ea typeface="Times New Roman"/>
                <a:cs typeface="Arial" panose="020B0604020202020204" pitchFamily="34" charset="0"/>
                <a:sym typeface="Times New Roman"/>
              </a:rPr>
              <a:t>.</a:t>
            </a:r>
            <a:endParaRPr lang="en-US" b="0"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b="1"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4756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ee90f1598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ee90f1598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i="1" dirty="0" smtClean="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Vasilijević</a:t>
            </a:r>
          </a:p>
          <a:p>
            <a:pPr marL="0" lvl="0" indent="0" rtl="0">
              <a:lnSpc>
                <a:spcPct val="115000"/>
              </a:lnSpc>
              <a:spcBef>
                <a:spcPts val="0"/>
              </a:spcBef>
              <a:spcAft>
                <a:spcPts val="0"/>
              </a:spcAft>
              <a:buNone/>
            </a:pPr>
            <a:endParaRPr lang="hr-HR"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GB" sz="1100" b="1" dirty="0" smtClean="0">
                <a:sym typeface="Times New Roman"/>
              </a:rPr>
              <a:t>Design: Match the process to the situation</a:t>
            </a:r>
            <a:endParaRPr lang="en-GB"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GB" dirty="0" smtClean="0">
                <a:solidFill>
                  <a:schemeClr val="dk1"/>
                </a:solidFill>
                <a:latin typeface="Arial" panose="020B0604020202020204" pitchFamily="34" charset="0"/>
                <a:ea typeface="Times New Roman"/>
                <a:cs typeface="Arial" panose="020B0604020202020204" pitchFamily="34" charset="0"/>
                <a:sym typeface="Times New Roman"/>
              </a:rPr>
              <a:t>Refer to the </a:t>
            </a:r>
            <a:r>
              <a:rPr lang="hr-HR" dirty="0" smtClean="0">
                <a:solidFill>
                  <a:schemeClr val="dk1"/>
                </a:solidFill>
                <a:latin typeface="Arial" panose="020B0604020202020204" pitchFamily="34" charset="0"/>
                <a:ea typeface="Times New Roman"/>
                <a:cs typeface="Arial" panose="020B0604020202020204" pitchFamily="34" charset="0"/>
                <a:sym typeface="Times New Roman"/>
              </a:rPr>
              <a:t>transboundary conservation process </a:t>
            </a: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introduced in Lesson 1.</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Recall that the process involves four stages:</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Diagnose</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Design</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Take Action</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Evaluate</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Lesson 3 addressed the first stage: Diagnose</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This Lesson addresses the second stage: Design, which includes the following steps:</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Determine who should lead the effort</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Mobilize and engage the right people</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Define the geographic extent</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Negotiate a joint vision and develop management objectives</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i="0" baseline="0" dirty="0" smtClean="0">
                <a:solidFill>
                  <a:schemeClr val="dk1"/>
                </a:solidFill>
                <a:latin typeface="Arial" panose="020B0604020202020204" pitchFamily="34" charset="0"/>
                <a:ea typeface="Times New Roman"/>
                <a:cs typeface="Arial" panose="020B0604020202020204" pitchFamily="34" charset="0"/>
                <a:sym typeface="Times New Roman"/>
              </a:rPr>
              <a:t>This Lesson will focus on the first three steps:</a:t>
            </a:r>
            <a:endParaRPr lang="hr-HR"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Determine who should lead the effort</a:t>
            </a:r>
          </a:p>
          <a:p>
            <a:pPr marL="628650" lvl="1" indent="-171450" rtl="0">
              <a:lnSpc>
                <a:spcPct val="115000"/>
              </a:lnSpc>
              <a:spcBef>
                <a:spcPts val="0"/>
              </a:spcBef>
              <a:spcAft>
                <a:spcPts val="0"/>
              </a:spcAft>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Mobilize and engage the right people</a:t>
            </a:r>
          </a:p>
          <a:p>
            <a:pPr marL="628650" marR="0" lvl="1" indent="-171450" algn="l" defTabSz="914400" rtl="0" eaLnBrk="1" fontAlgn="auto" latinLnBrk="0" hangingPunct="1">
              <a:lnSpc>
                <a:spcPct val="115000"/>
              </a:lnSpc>
              <a:spcBef>
                <a:spcPts val="0"/>
              </a:spcBef>
              <a:spcAft>
                <a:spcPts val="0"/>
              </a:spcAft>
              <a:buClr>
                <a:srgbClr val="000000"/>
              </a:buClr>
              <a:buSzPts val="1100"/>
              <a:buFont typeface="Arial"/>
              <a:buChar char="○"/>
              <a:tabLst/>
              <a:defRPr/>
            </a:pP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Define the geographic extent</a:t>
            </a:r>
          </a:p>
          <a:p>
            <a:pPr marL="457200" lvl="0" indent="-304800" rtl="0">
              <a:lnSpc>
                <a:spcPct val="115000"/>
              </a:lnSpc>
              <a:spcBef>
                <a:spcPts val="0"/>
              </a:spcBef>
              <a:spcAft>
                <a:spcPts val="0"/>
              </a:spcAft>
              <a:buClr>
                <a:schemeClr val="dk1"/>
              </a:buClr>
              <a:buSzPts val="1200"/>
              <a:buFont typeface="Times New Roman"/>
              <a:buChar char="●"/>
            </a:pPr>
            <a:r>
              <a:rPr lang="en-GB" i="0" baseline="0" dirty="0" smtClean="0">
                <a:solidFill>
                  <a:schemeClr val="dk1"/>
                </a:solidFill>
                <a:latin typeface="Arial" panose="020B0604020202020204" pitchFamily="34" charset="0"/>
                <a:ea typeface="Times New Roman"/>
                <a:cs typeface="Arial" panose="020B0604020202020204" pitchFamily="34" charset="0"/>
                <a:sym typeface="Times New Roman"/>
              </a:rPr>
              <a:t>The remaining topic “</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Negotiate a joint vision and develop management objectives” will be dealt</a:t>
            </a:r>
            <a:r>
              <a:rPr lang="en-GB" sz="1100" baseline="0" dirty="0" smtClean="0">
                <a:solidFill>
                  <a:schemeClr val="dk1"/>
                </a:solidFill>
                <a:latin typeface="Arial" panose="020B0604020202020204" pitchFamily="34" charset="0"/>
                <a:ea typeface="Times New Roman"/>
                <a:cs typeface="Arial" panose="020B0604020202020204" pitchFamily="34" charset="0"/>
                <a:sym typeface="Times New Roman"/>
              </a:rPr>
              <a:t> with </a:t>
            </a:r>
            <a:r>
              <a:rPr lang="hr-HR" sz="1100" baseline="0" dirty="0" smtClean="0">
                <a:solidFill>
                  <a:schemeClr val="dk1"/>
                </a:solidFill>
                <a:latin typeface="Arial" panose="020B0604020202020204" pitchFamily="34" charset="0"/>
                <a:ea typeface="Times New Roman"/>
                <a:cs typeface="Arial" panose="020B0604020202020204" pitchFamily="34" charset="0"/>
                <a:sym typeface="Times New Roman"/>
              </a:rPr>
              <a:t>in Lesson 7.</a:t>
            </a:r>
          </a:p>
          <a:p>
            <a:pPr marL="457200" lvl="0" indent="-304800" rtl="0">
              <a:lnSpc>
                <a:spcPct val="115000"/>
              </a:lnSpc>
              <a:spcBef>
                <a:spcPts val="0"/>
              </a:spcBef>
              <a:spcAft>
                <a:spcPts val="0"/>
              </a:spcAft>
              <a:buClr>
                <a:schemeClr val="dk1"/>
              </a:buClr>
              <a:buSzPts val="1200"/>
              <a:buFont typeface="Times New Roman"/>
              <a:buChar char="●"/>
            </a:pPr>
            <a:r>
              <a:rPr lang="en-US" sz="1100" i="0" baseline="0" dirty="0" smtClean="0">
                <a:solidFill>
                  <a:schemeClr val="dk1"/>
                </a:solidFill>
                <a:latin typeface="Arial" panose="020B0604020202020204" pitchFamily="34" charset="0"/>
                <a:ea typeface="Times New Roman"/>
                <a:cs typeface="Arial" panose="020B0604020202020204" pitchFamily="34" charset="0"/>
                <a:sym typeface="Times New Roman"/>
              </a:rPr>
              <a:t>Again, it is important to remember that these steps are iterative – they do not necessarily happen in this order, and there may be a need to return to and review different steps in the process.</a:t>
            </a:r>
            <a:endParaRPr lang="en-GB" sz="1050"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19077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e90f1598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ee90f1598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i="1" dirty="0" smtClean="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Vasilijević</a:t>
            </a:r>
          </a:p>
          <a:p>
            <a:pPr marL="0" lvl="0" indent="0">
              <a:spcBef>
                <a:spcPts val="0"/>
              </a:spcBef>
              <a:spcAft>
                <a:spcPts val="0"/>
              </a:spcAft>
              <a:buNone/>
            </a:pPr>
            <a:endParaRPr lang="hr-HR"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spcBef>
                <a:spcPts val="0"/>
              </a:spcBef>
              <a:spcAft>
                <a:spcPts val="0"/>
              </a:spcAft>
              <a:buNone/>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Determining leadership</a:t>
            </a:r>
            <a:endParaRPr lang="en-GB" b="1"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GB" dirty="0" smtClean="0">
                <a:solidFill>
                  <a:schemeClr val="dk1"/>
                </a:solidFill>
                <a:latin typeface="Arial" panose="020B0604020202020204" pitchFamily="34" charset="0"/>
                <a:ea typeface="Times New Roman"/>
                <a:cs typeface="Arial" panose="020B0604020202020204" pitchFamily="34" charset="0"/>
                <a:sym typeface="Times New Roman"/>
              </a:rPr>
              <a:t>Leadership</a:t>
            </a:r>
            <a:r>
              <a:rPr lang="en-GB" baseline="0" dirty="0" smtClean="0">
                <a:solidFill>
                  <a:schemeClr val="dk1"/>
                </a:solidFill>
                <a:latin typeface="Arial" panose="020B0604020202020204" pitchFamily="34" charset="0"/>
                <a:ea typeface="Times New Roman"/>
                <a:cs typeface="Arial" panose="020B0604020202020204" pitchFamily="34" charset="0"/>
                <a:sym typeface="Times New Roman"/>
              </a:rPr>
              <a:t> is a key element of successful transboundary conservation governance. Key leadership functions include:</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marR="0" lvl="0" indent="-304800" algn="l" defTabSz="914400" rtl="0" eaLnBrk="1" fontAlgn="auto" latinLnBrk="0" hangingPunct="1">
              <a:lnSpc>
                <a:spcPct val="115000"/>
              </a:lnSpc>
              <a:spcBef>
                <a:spcPts val="0"/>
              </a:spcBef>
              <a:spcAft>
                <a:spcPts val="0"/>
              </a:spcAft>
              <a:buClr>
                <a:schemeClr val="dk1"/>
              </a:buClr>
              <a:buSzPts val="1200"/>
              <a:buFont typeface="Times New Roman"/>
              <a:buChar char="●"/>
              <a:tabLst/>
              <a:defRP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Mobilization of people. Leadership is needed to catalyse action in others to build constituencies for change.</a:t>
            </a:r>
            <a:r>
              <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baseline="0" dirty="0" smtClean="0">
                <a:latin typeface="Arial" panose="020B0604020202020204" pitchFamily="34" charset="0"/>
                <a:ea typeface="Times New Roman"/>
                <a:cs typeface="Arial" panose="020B0604020202020204" pitchFamily="34" charset="0"/>
                <a:sym typeface="Times New Roman"/>
              </a:rPr>
              <a:t>(</a:t>
            </a:r>
            <a:r>
              <a:rPr lang="hr-HR" i="1" baseline="0" dirty="0" smtClean="0">
                <a:latin typeface="Arial" panose="020B0604020202020204" pitchFamily="34" charset="0"/>
                <a:ea typeface="Times New Roman"/>
                <a:cs typeface="Arial" panose="020B0604020202020204" pitchFamily="34" charset="0"/>
                <a:sym typeface="Times New Roman"/>
              </a:rPr>
              <a:t>Note that a ‘constituency for change’, as defined in Glossary, indicates </a:t>
            </a:r>
            <a:r>
              <a:rPr lang="en-GB" sz="1100" b="0" i="1" u="none" strike="noStrike" cap="none" dirty="0" smtClean="0">
                <a:solidFill>
                  <a:srgbClr val="000000"/>
                </a:solidFill>
                <a:effectLst/>
                <a:latin typeface="Arial"/>
                <a:ea typeface="Arial"/>
                <a:cs typeface="Arial"/>
                <a:sym typeface="Arial"/>
              </a:rPr>
              <a:t>a critical mass of people who are aware of a common challenge and ready to work together in response</a:t>
            </a:r>
            <a:r>
              <a:rPr lang="hr-HR" sz="1100" b="0" i="0" u="none" strike="noStrike" cap="none" dirty="0" smtClean="0">
                <a:solidFill>
                  <a:srgbClr val="000000"/>
                </a:solidFill>
                <a:effectLst/>
                <a:latin typeface="Arial"/>
                <a:ea typeface="Arial"/>
                <a:cs typeface="Arial"/>
                <a:sym typeface="Arial"/>
              </a:rPr>
              <a:t>)</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Willingness to share and devolve power. Leaders must be willing and able to work across governance sectors and levels, and delegate power to appropriate actors as necessary.</a:t>
            </a:r>
            <a:r>
              <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Synthesizing ideas. Leaders need to be able to bring together and harmonize different ideas, perspectives and viewpoints.</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Assembling resources. Leadership is needed to bring together human, technical and financial resources and capacities necessary for transboundary conservation.</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Forging alliances with others. Leadership is needed to bring together people holding diverse interests, viewpoints and mandates to work together towards one goal.</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Inviting people to take ownership of a shared vision. Visionary leaders play a key role in transboundary conservation, but effective cooperation is only possible when constituents themselves develop and take ownership over that vision</a:t>
            </a:r>
            <a:r>
              <a:rPr lang="en-GB" b="0" baseline="0" smtClean="0">
                <a:solidFill>
                  <a:schemeClr val="dk1"/>
                </a:solidFill>
                <a:latin typeface="Arial" panose="020B0604020202020204" pitchFamily="34" charset="0"/>
                <a:ea typeface="Times New Roman"/>
                <a:cs typeface="Arial" panose="020B0604020202020204" pitchFamily="34" charset="0"/>
                <a:sym typeface="Times New Roman"/>
              </a:rPr>
              <a:t>. Strong </a:t>
            </a: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leaders can invite people to take ownership.</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Overcoming differences. Transboundary conservation involves many different actors with different backgrounds, interests and roles. Resolving and preventing conflict is a key leadership function.</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GB" b="0" baseline="0" dirty="0" smtClean="0">
                <a:solidFill>
                  <a:schemeClr val="dk1"/>
                </a:solidFill>
                <a:latin typeface="Arial" panose="020B0604020202020204" pitchFamily="34" charset="0"/>
                <a:ea typeface="Times New Roman"/>
                <a:cs typeface="Arial" panose="020B0604020202020204" pitchFamily="34" charset="0"/>
                <a:sym typeface="Times New Roman"/>
              </a:rPr>
              <a:t>Sustaining relationships. Transboundary conservation is ultimately about relationships. Leaders need to recognize, build and sustain these relationships to enable cooperation over time.</a:t>
            </a:r>
            <a:endParaRPr lang="en-GB" b="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0829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e90f1598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ee90f1598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i="1" dirty="0">
                <a:latin typeface="Arial" panose="020B0604020202020204" pitchFamily="34" charset="0"/>
                <a:ea typeface="Times New Roman"/>
                <a:cs typeface="Arial" panose="020B0604020202020204" pitchFamily="34" charset="0"/>
                <a:sym typeface="Times New Roman"/>
              </a:rPr>
              <a:t>Photo Credit</a:t>
            </a:r>
            <a:r>
              <a:rPr lang="en" i="1" dirty="0" smtClean="0">
                <a:latin typeface="Arial" panose="020B0604020202020204" pitchFamily="34" charset="0"/>
                <a:ea typeface="Times New Roman"/>
                <a:cs typeface="Arial" panose="020B0604020202020204" pitchFamily="34" charset="0"/>
                <a:sym typeface="Times New Roman"/>
              </a:rPr>
              <a:t>: Drakensberg</a:t>
            </a:r>
            <a:r>
              <a:rPr lang="en" i="1" baseline="0" dirty="0" smtClean="0">
                <a:latin typeface="Arial" panose="020B0604020202020204" pitchFamily="34" charset="0"/>
                <a:ea typeface="Times New Roman"/>
                <a:cs typeface="Arial" panose="020B0604020202020204" pitchFamily="34" charset="0"/>
                <a:sym typeface="Times New Roman"/>
              </a:rPr>
              <a:t> / Wikimedia Commons (public domain)</a:t>
            </a:r>
            <a:endParaRPr lang="hr-HR"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b="1"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Determining leadership</a:t>
            </a:r>
            <a:endParaRPr i="1"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Leader(s) must be effective in working across boundaries with a diverse range of interests and diverse important stakeholders. TBCAs</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may need different types of leaders to </a:t>
            </a:r>
            <a:r>
              <a:rPr lang="en-US" baseline="0" dirty="0" err="1" smtClean="0">
                <a:solidFill>
                  <a:schemeClr val="dk1"/>
                </a:solidFill>
                <a:latin typeface="Arial" panose="020B0604020202020204" pitchFamily="34" charset="0"/>
                <a:ea typeface="Times New Roman"/>
                <a:cs typeface="Arial" panose="020B0604020202020204" pitchFamily="34" charset="0"/>
                <a:sym typeface="Times New Roman"/>
              </a:rPr>
              <a:t>catalyse</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enable and sustain action.</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Some example types of leaders are:</a:t>
            </a: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Pioneer: catalyze action and recruit others </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Sponsor: establish credibility, stability, and legitimacy </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Thought Leader: provides expertise and credibility </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Networker: engage participants across jurisdictions, sectors and interests</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Facilitator: bridges differences and builds agreements  </a:t>
            </a:r>
          </a:p>
          <a:p>
            <a:pPr marL="628650" lvl="1" indent="-171450" rtl="0">
              <a:lnSpc>
                <a:spcPct val="115000"/>
              </a:lnSpc>
              <a:spcBef>
                <a:spcPts val="0"/>
              </a:spcBef>
              <a:spcAft>
                <a:spcPts val="0"/>
              </a:spcAft>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Steward: coordinates </a:t>
            </a:r>
            <a:r>
              <a:rPr lang="en-US" dirty="0" smtClean="0">
                <a:solidFill>
                  <a:schemeClr val="dk1"/>
                </a:solidFill>
                <a:latin typeface="Arial" panose="020B0604020202020204" pitchFamily="34" charset="0"/>
                <a:ea typeface="Times New Roman"/>
                <a:cs typeface="Arial" panose="020B0604020202020204" pitchFamily="34" charset="0"/>
                <a:sym typeface="Times New Roman"/>
              </a:rPr>
              <a:t>activities and ensures results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may require multiple different types of leaders at different stages in the process.</a:t>
            </a:r>
          </a:p>
          <a:p>
            <a:pPr marL="628650" lvl="1" indent="-171450" rtl="0">
              <a:lnSpc>
                <a:spcPct val="115000"/>
              </a:lnSpc>
              <a:spcBef>
                <a:spcPts val="0"/>
              </a:spcBef>
              <a:spcAft>
                <a:spcPts val="0"/>
              </a:spcAft>
            </a:pP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Pioneers and Sponsors may be useful in getting started  </a:t>
            </a:r>
          </a:p>
          <a:p>
            <a:pPr marL="628650" lvl="1" indent="-171450" rtl="0">
              <a:lnSpc>
                <a:spcPct val="115000"/>
              </a:lnSpc>
              <a:spcBef>
                <a:spcPts val="0"/>
              </a:spcBef>
              <a:spcAft>
                <a:spcPts val="0"/>
              </a:spcAft>
            </a:pP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Thought Leaders and Networkers can help build momentum and mobilize resources and capacity</a:t>
            </a:r>
          </a:p>
          <a:p>
            <a:pPr marL="628650" lvl="1" indent="-171450" rtl="0">
              <a:lnSpc>
                <a:spcPct val="115000"/>
              </a:lnSpc>
              <a:spcBef>
                <a:spcPts val="0"/>
              </a:spcBef>
              <a:spcAft>
                <a:spcPts val="0"/>
              </a:spcAft>
            </a:pP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Stewards and Facilitators can help cope with problems that arise as transboundary conservation initiatives move forward</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A single person may play multiple leadership functions, but often multiple leaders are needed in different positions on all sides of the border and working with different constituencies and levels of governance.</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05442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ee90f159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ee90f159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i="1" dirty="0">
                <a:latin typeface="Arial" panose="020B0604020202020204" pitchFamily="34" charset="0"/>
                <a:ea typeface="Times New Roman"/>
                <a:cs typeface="Arial" panose="020B0604020202020204" pitchFamily="34" charset="0"/>
                <a:sym typeface="Times New Roman"/>
              </a:rPr>
              <a:t>Photo Credit: </a:t>
            </a:r>
            <a:r>
              <a:rPr lang="en" i="1" dirty="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a:t>
            </a:r>
            <a:r>
              <a:rPr lang="en" i="1" dirty="0" smtClean="0">
                <a:solidFill>
                  <a:schemeClr val="dk1"/>
                </a:solidFill>
                <a:latin typeface="Arial" panose="020B0604020202020204" pitchFamily="34" charset="0"/>
                <a:ea typeface="Times New Roman"/>
                <a:cs typeface="Arial" panose="020B0604020202020204" pitchFamily="34" charset="0"/>
                <a:sym typeface="Times New Roman"/>
              </a:rPr>
              <a:t>©Maja </a:t>
            </a:r>
            <a:r>
              <a:rPr lang="en" i="1" dirty="0">
                <a:solidFill>
                  <a:schemeClr val="dk1"/>
                </a:solidFill>
                <a:latin typeface="Arial" panose="020B0604020202020204" pitchFamily="34" charset="0"/>
                <a:ea typeface="Times New Roman"/>
                <a:cs typeface="Arial" panose="020B0604020202020204" pitchFamily="34" charset="0"/>
                <a:sym typeface="Times New Roman"/>
              </a:rPr>
              <a:t>Vasilijević</a:t>
            </a:r>
            <a:endParaRPr i="1" dirty="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hr-HR"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hr-HR" b="1" dirty="0" smtClean="0">
                <a:latin typeface="Arial" panose="020B0604020202020204" pitchFamily="34" charset="0"/>
                <a:ea typeface="Times New Roman"/>
                <a:cs typeface="Arial" panose="020B0604020202020204" pitchFamily="34" charset="0"/>
                <a:sym typeface="Times New Roman"/>
              </a:rPr>
              <a:t>Mobilizing and engaging people</a:t>
            </a:r>
            <a:endParaRPr b="1" dirty="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dirty="0" smtClean="0">
                <a:latin typeface="Arial" panose="020B0604020202020204" pitchFamily="34" charset="0"/>
                <a:ea typeface="Times New Roman"/>
                <a:cs typeface="Arial" panose="020B0604020202020204" pitchFamily="34" charset="0"/>
                <a:sym typeface="Times New Roman"/>
              </a:rPr>
              <a:t>Involving people and developing support is an essential step in designing transboundary conservation</a:t>
            </a:r>
            <a:r>
              <a:rPr lang="hr-HR" dirty="0" smtClean="0">
                <a:latin typeface="Arial" panose="020B0604020202020204" pitchFamily="34" charset="0"/>
                <a:ea typeface="Times New Roman"/>
                <a:cs typeface="Arial" panose="020B0604020202020204" pitchFamily="34" charset="0"/>
                <a:sym typeface="Times New Roman"/>
              </a:rPr>
              <a:t> process</a:t>
            </a:r>
            <a:r>
              <a:rPr lang="en-US" dirty="0" smtClean="0">
                <a:latin typeface="Arial" panose="020B0604020202020204" pitchFamily="34" charset="0"/>
                <a:ea typeface="Times New Roman"/>
                <a:cs typeface="Arial" panose="020B0604020202020204" pitchFamily="34" charset="0"/>
                <a:sym typeface="Times New Roman"/>
              </a:rPr>
              <a:t>.</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marR="0" lvl="0" indent="-304800" algn="l" defTabSz="914400" rtl="0" eaLnBrk="1" fontAlgn="auto" latinLnBrk="0" hangingPunct="1">
              <a:lnSpc>
                <a:spcPct val="115000"/>
              </a:lnSpc>
              <a:spcBef>
                <a:spcPts val="0"/>
              </a:spcBef>
              <a:spcAft>
                <a:spcPts val="0"/>
              </a:spcAft>
              <a:buClr>
                <a:schemeClr val="dk1"/>
              </a:buClr>
              <a:buSzPts val="12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To be effective, transboundary conservation initiatives must engage the right people and build a constituency for change.</a:t>
            </a:r>
            <a:r>
              <a:rPr lang="hr-HR" baseline="0" dirty="0" smtClean="0">
                <a:latin typeface="Arial" panose="020B0604020202020204" pitchFamily="34" charset="0"/>
                <a:ea typeface="Times New Roman"/>
                <a:cs typeface="Arial" panose="020B0604020202020204" pitchFamily="34" charset="0"/>
                <a:sym typeface="Times New Roman"/>
              </a:rPr>
              <a:t> (</a:t>
            </a:r>
            <a:r>
              <a:rPr lang="hr-HR" i="1" baseline="0" dirty="0" smtClean="0">
                <a:latin typeface="Arial" panose="020B0604020202020204" pitchFamily="34" charset="0"/>
                <a:ea typeface="Times New Roman"/>
                <a:cs typeface="Arial" panose="020B0604020202020204" pitchFamily="34" charset="0"/>
                <a:sym typeface="Times New Roman"/>
              </a:rPr>
              <a:t>Note that a ‘constituency for change’, as defined in Glossary, indicates </a:t>
            </a:r>
            <a:r>
              <a:rPr lang="en-GB" sz="1100" b="0" i="1" u="none" strike="noStrike" cap="none" dirty="0" smtClean="0">
                <a:solidFill>
                  <a:srgbClr val="000000"/>
                </a:solidFill>
                <a:effectLst/>
                <a:latin typeface="Arial"/>
                <a:ea typeface="Arial"/>
                <a:cs typeface="Arial"/>
                <a:sym typeface="Arial"/>
              </a:rPr>
              <a:t>a critical mass of people who are aware of a common challenge and ready to work together in response</a:t>
            </a:r>
            <a:r>
              <a:rPr lang="hr-HR" sz="1100" b="0" i="0" u="none" strike="noStrike" cap="none" dirty="0" smtClean="0">
                <a:solidFill>
                  <a:srgbClr val="000000"/>
                </a:solidFill>
                <a:effectLst/>
                <a:latin typeface="Arial"/>
                <a:ea typeface="Arial"/>
                <a:cs typeface="Arial"/>
                <a:sym typeface="Arial"/>
              </a:rPr>
              <a:t>)</a:t>
            </a:r>
            <a:endParaRPr lang="hr-HR"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dirty="0" smtClean="0">
                <a:latin typeface="Arial" panose="020B0604020202020204" pitchFamily="34" charset="0"/>
                <a:ea typeface="Times New Roman"/>
                <a:cs typeface="Arial" panose="020B0604020202020204" pitchFamily="34" charset="0"/>
                <a:sym typeface="Times New Roman"/>
              </a:rPr>
              <a:t>As a first step, it is important to understand local issues. This will provide key information for identifying stakeholders. Key issues include:</a:t>
            </a:r>
          </a:p>
          <a:p>
            <a:pPr marL="628650" lvl="1" indent="-171450" rtl="0">
              <a:lnSpc>
                <a:spcPct val="115000"/>
              </a:lnSpc>
              <a:spcBef>
                <a:spcPts val="0"/>
              </a:spcBef>
              <a:spcAft>
                <a:spcPts val="0"/>
              </a:spcAft>
            </a:pPr>
            <a:r>
              <a:rPr lang="en-US" b="0" dirty="0" smtClean="0">
                <a:latin typeface="Arial" panose="020B0604020202020204" pitchFamily="34" charset="0"/>
                <a:ea typeface="Times New Roman"/>
                <a:cs typeface="Arial" panose="020B0604020202020204" pitchFamily="34" charset="0"/>
                <a:sym typeface="Times New Roman"/>
              </a:rPr>
              <a:t>Economic</a:t>
            </a:r>
          </a:p>
          <a:p>
            <a:pPr marL="628650" lvl="1" indent="-171450" rtl="0">
              <a:lnSpc>
                <a:spcPct val="115000"/>
              </a:lnSpc>
              <a:spcBef>
                <a:spcPts val="0"/>
              </a:spcBef>
              <a:spcAft>
                <a:spcPts val="0"/>
              </a:spcAft>
            </a:pPr>
            <a:r>
              <a:rPr lang="en-US" b="0" dirty="0" smtClean="0">
                <a:latin typeface="Arial" panose="020B0604020202020204" pitchFamily="34" charset="0"/>
                <a:ea typeface="Times New Roman"/>
                <a:cs typeface="Arial" panose="020B0604020202020204" pitchFamily="34" charset="0"/>
                <a:sym typeface="Times New Roman"/>
              </a:rPr>
              <a:t>Political</a:t>
            </a:r>
          </a:p>
          <a:p>
            <a:pPr marL="628650" lvl="1" indent="-171450" rtl="0">
              <a:lnSpc>
                <a:spcPct val="115000"/>
              </a:lnSpc>
              <a:spcBef>
                <a:spcPts val="0"/>
              </a:spcBef>
              <a:spcAft>
                <a:spcPts val="0"/>
              </a:spcAft>
            </a:pPr>
            <a:r>
              <a:rPr lang="en-US" b="0" dirty="0" smtClean="0">
                <a:latin typeface="Arial" panose="020B0604020202020204" pitchFamily="34" charset="0"/>
                <a:ea typeface="Times New Roman"/>
                <a:cs typeface="Arial" panose="020B0604020202020204" pitchFamily="34" charset="0"/>
                <a:sym typeface="Times New Roman"/>
              </a:rPr>
              <a:t>Social</a:t>
            </a:r>
            <a:r>
              <a:rPr lang="en-US" b="0" baseline="0" dirty="0" smtClean="0">
                <a:latin typeface="Arial" panose="020B0604020202020204" pitchFamily="34" charset="0"/>
                <a:ea typeface="Times New Roman"/>
                <a:cs typeface="Arial" panose="020B0604020202020204" pitchFamily="34" charset="0"/>
                <a:sym typeface="Times New Roman"/>
              </a:rPr>
              <a:t> and Cultural</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Historical</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Environmental and Resource Management</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baseline="0" dirty="0" smtClean="0">
                <a:latin typeface="Arial" panose="020B0604020202020204" pitchFamily="34" charset="0"/>
                <a:ea typeface="Times New Roman"/>
                <a:cs typeface="Arial" panose="020B0604020202020204" pitchFamily="34" charset="0"/>
                <a:sym typeface="Times New Roman"/>
              </a:rPr>
              <a:t>These issues should come out of the assessments in Stage 1, Diagnose the Situation, described in Lesson 3</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baseline="0" dirty="0" smtClean="0">
                <a:latin typeface="Arial" panose="020B0604020202020204" pitchFamily="34" charset="0"/>
                <a:ea typeface="Times New Roman"/>
                <a:cs typeface="Arial" panose="020B0604020202020204" pitchFamily="34" charset="0"/>
                <a:sym typeface="Times New Roman"/>
              </a:rPr>
              <a:t>Understanding local issues will inform the identification of relevant transboundary stakeholders. These may include</a:t>
            </a:r>
            <a:r>
              <a:rPr lang="hr-HR" b="0" baseline="0" dirty="0" smtClean="0">
                <a:latin typeface="Arial" panose="020B0604020202020204" pitchFamily="34" charset="0"/>
                <a:ea typeface="Times New Roman"/>
                <a:cs typeface="Arial" panose="020B0604020202020204" pitchFamily="34" charset="0"/>
                <a:sym typeface="Times New Roman"/>
              </a:rPr>
              <a:t>:</a:t>
            </a:r>
            <a:endParaRPr lang="en-US" b="0" baseline="0" dirty="0" smtClean="0">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Local communities</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Relevant management agencies</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Governments</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Regional organizations</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Private sector</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NGOs</a:t>
            </a:r>
          </a:p>
          <a:p>
            <a:pPr marL="628650" lvl="1" indent="-171450" rtl="0">
              <a:lnSpc>
                <a:spcPct val="115000"/>
              </a:lnSpc>
              <a:spcBef>
                <a:spcPts val="0"/>
              </a:spcBef>
              <a:spcAft>
                <a:spcPts val="0"/>
              </a:spcAft>
            </a:pPr>
            <a:r>
              <a:rPr lang="en-US" b="0" baseline="0" dirty="0" smtClean="0">
                <a:latin typeface="Arial" panose="020B0604020202020204" pitchFamily="34" charset="0"/>
                <a:ea typeface="Times New Roman"/>
                <a:cs typeface="Arial" panose="020B0604020202020204" pitchFamily="34" charset="0"/>
                <a:sym typeface="Times New Roman"/>
              </a:rPr>
              <a:t>Donors</a:t>
            </a:r>
          </a:p>
        </p:txBody>
      </p:sp>
    </p:spTree>
    <p:extLst>
      <p:ext uri="{BB962C8B-B14F-4D97-AF65-F5344CB8AC3E}">
        <p14:creationId xmlns:p14="http://schemas.microsoft.com/office/powerpoint/2010/main" val="139086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ee90f1598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ee90f1598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i="1" dirty="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(Lesotho and South Africa) ©Maja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Vasilijević</a:t>
            </a:r>
            <a:r>
              <a:rPr lang="hr-HR" i="1" dirty="0" smtClean="0">
                <a:solidFill>
                  <a:schemeClr val="dk1"/>
                </a:solidFill>
                <a:latin typeface="Arial" panose="020B0604020202020204" pitchFamily="34" charset="0"/>
                <a:ea typeface="Times New Roman"/>
                <a:cs typeface="Arial" panose="020B0604020202020204" pitchFamily="34" charset="0"/>
                <a:sym typeface="Times New Roman"/>
              </a:rPr>
              <a:t> (left) and (right)</a:t>
            </a:r>
            <a:endParaRPr lang="en-GB" i="1"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hr-HR"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1" dirty="0" smtClean="0">
                <a:solidFill>
                  <a:schemeClr val="dk1"/>
                </a:solidFill>
                <a:latin typeface="Arial" panose="020B0604020202020204" pitchFamily="34" charset="0"/>
                <a:ea typeface="Times New Roman"/>
                <a:cs typeface="Arial" panose="020B0604020202020204" pitchFamily="34" charset="0"/>
                <a:sym typeface="Times New Roman"/>
              </a:rPr>
              <a:t>Mobilizing</a:t>
            </a:r>
            <a:r>
              <a:rPr lang="en-US" b="1" baseline="0" dirty="0" smtClean="0">
                <a:solidFill>
                  <a:schemeClr val="dk1"/>
                </a:solidFill>
                <a:latin typeface="Arial" panose="020B0604020202020204" pitchFamily="34" charset="0"/>
                <a:ea typeface="Times New Roman"/>
                <a:cs typeface="Arial" panose="020B0604020202020204" pitchFamily="34" charset="0"/>
                <a:sym typeface="Times New Roman"/>
              </a:rPr>
              <a:t> and engaging people </a:t>
            </a:r>
            <a:endParaRPr lang="hr-HR"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Mobilizing</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and engaging people is an ongoing process. It can take many forms, but often involves the following tasks:</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marR="0" lvl="0" indent="-304800" algn="l" defTabSz="914400" rtl="0" eaLnBrk="1" fontAlgn="auto" latinLnBrk="0" hangingPunct="1">
              <a:lnSpc>
                <a:spcPct val="115000"/>
              </a:lnSpc>
              <a:spcBef>
                <a:spcPts val="0"/>
              </a:spcBef>
              <a:spcAft>
                <a:spcPts val="0"/>
              </a:spcAft>
              <a:buClr>
                <a:schemeClr val="dk1"/>
              </a:buClr>
              <a:buSzPts val="1200"/>
              <a:buFont typeface="Times New Roman"/>
              <a:buChar char="●"/>
              <a:tabLst/>
              <a:defRPr/>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Identify and agree upon a compelling reason to encourage collaboration and cooperation. This compelling reason to act was discussed in Lesson 3.</a:t>
            </a:r>
            <a:r>
              <a:rPr lang="hr-HR" b="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baseline="0" dirty="0" smtClean="0">
                <a:latin typeface="Arial" panose="020B0604020202020204" pitchFamily="34" charset="0"/>
                <a:ea typeface="Times New Roman"/>
                <a:cs typeface="Arial" panose="020B0604020202020204" pitchFamily="34" charset="0"/>
                <a:sym typeface="Times New Roman"/>
              </a:rPr>
              <a:t>(</a:t>
            </a:r>
            <a:r>
              <a:rPr lang="hr-HR" i="1" baseline="0" dirty="0" smtClean="0">
                <a:latin typeface="Arial" panose="020B0604020202020204" pitchFamily="34" charset="0"/>
                <a:ea typeface="Times New Roman"/>
                <a:cs typeface="Arial" panose="020B0604020202020204" pitchFamily="34" charset="0"/>
                <a:sym typeface="Times New Roman"/>
              </a:rPr>
              <a:t>Note that ‘compelling reason to act’, as defined in Glossary, indicates </a:t>
            </a:r>
            <a:r>
              <a:rPr lang="en-GB" sz="1100" b="0" i="1" u="none" strike="noStrike" cap="none" dirty="0" smtClean="0">
                <a:solidFill>
                  <a:srgbClr val="000000"/>
                </a:solidFill>
                <a:effectLst/>
                <a:latin typeface="Arial"/>
                <a:ea typeface="Arial"/>
                <a:cs typeface="Arial"/>
                <a:sym typeface="Arial"/>
              </a:rPr>
              <a:t>a reason or motive that is convincing enough to undertake transboundary conservation and engage in transboundary cooperation</a:t>
            </a:r>
            <a:r>
              <a:rPr lang="hr-HR" sz="1100" b="0" i="1" u="none" strike="noStrike" cap="none" dirty="0" smtClean="0">
                <a:solidFill>
                  <a:srgbClr val="000000"/>
                </a:solidFill>
                <a:effectLst/>
                <a:latin typeface="Arial"/>
                <a:ea typeface="Arial"/>
                <a:cs typeface="Arial"/>
                <a:sym typeface="Arial"/>
              </a:rPr>
              <a:t>)</a:t>
            </a:r>
            <a:endParaRPr lang="hr-HR" b="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Organize and distribute work to relevant and effective parties. Being as inclusive</a:t>
            </a: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 as possible helps ensure that people affected by the initiative feel ownership of the process and outcome.</a:t>
            </a: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b="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Facilitate dialogues between parties.</a:t>
            </a:r>
            <a:r>
              <a:rPr lang="en-US" b="0" baseline="0" dirty="0" smtClean="0">
                <a:solidFill>
                  <a:schemeClr val="dk1"/>
                </a:solidFill>
                <a:latin typeface="Arial" panose="020B0604020202020204" pitchFamily="34" charset="0"/>
                <a:ea typeface="Times New Roman"/>
                <a:cs typeface="Arial" panose="020B0604020202020204" pitchFamily="34" charset="0"/>
                <a:sym typeface="Times New Roman"/>
              </a:rPr>
              <a:t> Continued dialogue and communication helps involve multiple interest groups and grow a common vision while addressing potential conflict.</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marR="0" lvl="0" indent="-304800" algn="l" defTabSz="914400" rtl="0" eaLnBrk="1" fontAlgn="auto" latinLnBrk="0" hangingPunct="1">
              <a:lnSpc>
                <a:spcPct val="115000"/>
              </a:lnSpc>
              <a:spcBef>
                <a:spcPts val="0"/>
              </a:spcBef>
              <a:spcAft>
                <a:spcPts val="0"/>
              </a:spcAft>
              <a:buClr>
                <a:schemeClr val="dk1"/>
              </a:buClr>
              <a:buSzPts val="1200"/>
              <a:buFont typeface="Times New Roman"/>
              <a:buChar char="●"/>
              <a:tabLst/>
              <a:defRPr/>
            </a:pPr>
            <a:r>
              <a:rPr lang="en-US" b="0" dirty="0" smtClean="0">
                <a:solidFill>
                  <a:schemeClr val="dk1"/>
                </a:solidFill>
                <a:latin typeface="Arial" panose="020B0604020202020204" pitchFamily="34" charset="0"/>
                <a:ea typeface="Times New Roman"/>
                <a:cs typeface="Arial" panose="020B0604020202020204" pitchFamily="34" charset="0"/>
                <a:sym typeface="Times New Roman"/>
              </a:rPr>
              <a:t>Build an inclusive constituency for change in transboundary </a:t>
            </a:r>
            <a:r>
              <a:rPr lang="en-US" dirty="0" smtClean="0">
                <a:solidFill>
                  <a:schemeClr val="dk1"/>
                </a:solidFill>
                <a:latin typeface="Arial" panose="020B0604020202020204" pitchFamily="34" charset="0"/>
                <a:ea typeface="Times New Roman"/>
                <a:cs typeface="Arial" panose="020B0604020202020204" pitchFamily="34" charset="0"/>
                <a:sym typeface="Times New Roman"/>
              </a:rPr>
              <a:t>areas. </a:t>
            </a:r>
            <a:r>
              <a:rPr lang="hr-HR" baseline="0" dirty="0" smtClean="0">
                <a:latin typeface="Arial" panose="020B0604020202020204" pitchFamily="34" charset="0"/>
                <a:ea typeface="Times New Roman"/>
                <a:cs typeface="Arial" panose="020B0604020202020204" pitchFamily="34" charset="0"/>
                <a:sym typeface="Times New Roman"/>
              </a:rPr>
              <a:t>(</a:t>
            </a:r>
            <a:r>
              <a:rPr lang="hr-HR" i="1" baseline="0" dirty="0" smtClean="0">
                <a:latin typeface="Arial" panose="020B0604020202020204" pitchFamily="34" charset="0"/>
                <a:ea typeface="Times New Roman"/>
                <a:cs typeface="Arial" panose="020B0604020202020204" pitchFamily="34" charset="0"/>
                <a:sym typeface="Times New Roman"/>
              </a:rPr>
              <a:t>Note that a ‘constituency for change’, as defined in Glossary, indicates </a:t>
            </a:r>
            <a:r>
              <a:rPr lang="en-GB" sz="1100" b="0" i="1" u="none" strike="noStrike" cap="none" dirty="0" smtClean="0">
                <a:solidFill>
                  <a:srgbClr val="000000"/>
                </a:solidFill>
                <a:effectLst/>
                <a:latin typeface="Arial"/>
                <a:ea typeface="Arial"/>
                <a:cs typeface="Arial"/>
                <a:sym typeface="Arial"/>
              </a:rPr>
              <a:t>a critical mass of people who are aware of a common challenge and ready to work together in response</a:t>
            </a:r>
            <a:r>
              <a:rPr lang="hr-HR" sz="1100" b="0" i="0" u="none" strike="noStrike" cap="none" dirty="0" smtClean="0">
                <a:solidFill>
                  <a:srgbClr val="000000"/>
                </a:solidFill>
                <a:effectLst/>
                <a:latin typeface="Arial"/>
                <a:ea typeface="Arial"/>
                <a:cs typeface="Arial"/>
                <a:sym typeface="Arial"/>
              </a:rPr>
              <a:t>) </a:t>
            </a:r>
            <a:r>
              <a:rPr lang="en-US" dirty="0" smtClean="0">
                <a:solidFill>
                  <a:schemeClr val="dk1"/>
                </a:solidFill>
                <a:latin typeface="Arial" panose="020B0604020202020204" pitchFamily="34" charset="0"/>
                <a:ea typeface="Times New Roman"/>
                <a:cs typeface="Arial" panose="020B0604020202020204" pitchFamily="34" charset="0"/>
                <a:sym typeface="Times New Roman"/>
              </a:rPr>
              <a:t>In some</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cases, a constituency may already exist. However, it may exist only to a limited extent, or not at all. Some </a:t>
            </a:r>
            <a:r>
              <a:rPr lang="hr-HR" baseline="0" dirty="0" smtClean="0">
                <a:solidFill>
                  <a:schemeClr val="dk1"/>
                </a:solidFill>
                <a:latin typeface="Arial" panose="020B0604020202020204" pitchFamily="34" charset="0"/>
                <a:ea typeface="Times New Roman"/>
                <a:cs typeface="Arial" panose="020B0604020202020204" pitchFamily="34" charset="0"/>
                <a:sym typeface="Times New Roman"/>
              </a:rPr>
              <a:t>transboundary conservation </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initiatives need to build a constituency from a small group of interested people or from scratch. </a:t>
            </a:r>
            <a:endParaRPr lang="en-US"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86483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ee90f1598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ee90f1598_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dirty="0">
                <a:latin typeface="Arial" panose="020B0604020202020204" pitchFamily="34" charset="0"/>
                <a:ea typeface="Times New Roman"/>
                <a:cs typeface="Arial" panose="020B0604020202020204" pitchFamily="34" charset="0"/>
                <a:sym typeface="Times New Roman"/>
              </a:rPr>
              <a:t>Photo Credit: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Maloti-Drakensberg Park World Heritage Site </a:t>
            </a:r>
            <a:r>
              <a:rPr lang="en-GB" i="1" dirty="0" smtClean="0">
                <a:latin typeface="Arial" panose="020B0604020202020204" pitchFamily="34" charset="0"/>
                <a:ea typeface="Times New Roman"/>
                <a:cs typeface="Arial" panose="020B0604020202020204" pitchFamily="34" charset="0"/>
                <a:sym typeface="Times New Roman"/>
              </a:rPr>
              <a:t>(Lesotho and South Africa) ©Peace Parks Foundation (top) and (bottom)</a:t>
            </a:r>
            <a:endParaRPr lang="en-GB"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lang="hr-HR" sz="1200" dirty="0" smtClean="0">
              <a:solidFill>
                <a:srgbClr val="333333"/>
              </a:solidFill>
            </a:endParaRPr>
          </a:p>
          <a:p>
            <a:pPr marL="0" lvl="0" indent="0" rtl="0">
              <a:spcBef>
                <a:spcPts val="0"/>
              </a:spcBef>
              <a:spcAft>
                <a:spcPts val="0"/>
              </a:spcAft>
              <a:buNone/>
            </a:pPr>
            <a:r>
              <a:rPr lang="hr-HR" sz="1200" b="1" dirty="0" smtClean="0">
                <a:solidFill>
                  <a:srgbClr val="333333"/>
                </a:solidFill>
              </a:rPr>
              <a:t>Defining the</a:t>
            </a:r>
            <a:r>
              <a:rPr lang="hr-HR" sz="1200" b="1" baseline="0" dirty="0" smtClean="0">
                <a:solidFill>
                  <a:srgbClr val="333333"/>
                </a:solidFill>
              </a:rPr>
              <a:t> geographic extent</a:t>
            </a:r>
            <a:endParaRPr sz="1200" b="1" dirty="0">
              <a:solidFill>
                <a:srgbClr val="333333"/>
              </a:solidFill>
            </a:endParaRPr>
          </a:p>
          <a:p>
            <a:pPr marL="0" lvl="0" indent="0" rtl="0">
              <a:lnSpc>
                <a:spcPct val="115000"/>
              </a:lnSpc>
              <a:spcBef>
                <a:spcPts val="0"/>
              </a:spcBef>
              <a:spcAft>
                <a:spcPts val="0"/>
              </a:spcAft>
              <a:buNone/>
            </a:pPr>
            <a:r>
              <a:rPr lang="en" dirty="0" smtClean="0">
                <a:solidFill>
                  <a:schemeClr val="dk1"/>
                </a:solidFill>
                <a:latin typeface="Arial" panose="020B0604020202020204" pitchFamily="34" charset="0"/>
                <a:ea typeface="Times New Roman"/>
                <a:cs typeface="Arial" panose="020B0604020202020204" pitchFamily="34" charset="0"/>
                <a:sym typeface="Times New Roman"/>
              </a:rPr>
              <a:t>Step 3 of the </a:t>
            </a:r>
            <a:r>
              <a:rPr lang="hr-HR" dirty="0" smtClean="0">
                <a:solidFill>
                  <a:schemeClr val="dk1"/>
                </a:solidFill>
                <a:latin typeface="Arial" panose="020B0604020202020204" pitchFamily="34" charset="0"/>
                <a:ea typeface="Times New Roman"/>
                <a:cs typeface="Arial" panose="020B0604020202020204" pitchFamily="34" charset="0"/>
                <a:sym typeface="Times New Roman"/>
              </a:rPr>
              <a:t>Design</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 phase is defining the geographic</a:t>
            </a:r>
            <a:r>
              <a:rPr lang="en" baseline="0" dirty="0" smtClean="0">
                <a:solidFill>
                  <a:schemeClr val="dk1"/>
                </a:solidFill>
                <a:latin typeface="Arial" panose="020B0604020202020204" pitchFamily="34" charset="0"/>
                <a:ea typeface="Times New Roman"/>
                <a:cs typeface="Arial" panose="020B0604020202020204" pitchFamily="34" charset="0"/>
                <a:sym typeface="Times New Roman"/>
              </a:rPr>
              <a:t> extent. It involves two distinct but close processes:</a:t>
            </a:r>
            <a:endParaRPr lang="hr-HR" b="0" baseline="0" dirty="0" smtClean="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Delineating </a:t>
            </a:r>
            <a:r>
              <a:rPr lang="en" b="0" dirty="0">
                <a:solidFill>
                  <a:schemeClr val="dk1"/>
                </a:solidFill>
                <a:latin typeface="Arial" panose="020B0604020202020204" pitchFamily="34" charset="0"/>
                <a:ea typeface="Times New Roman"/>
                <a:cs typeface="Arial" panose="020B0604020202020204" pitchFamily="34" charset="0"/>
                <a:sym typeface="Times New Roman"/>
              </a:rPr>
              <a:t>the </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boundaries of the area to be included in the transboundary</a:t>
            </a:r>
            <a:r>
              <a:rPr lang="hr-HR" b="0" dirty="0" smtClean="0">
                <a:solidFill>
                  <a:schemeClr val="dk1"/>
                </a:solidFill>
                <a:latin typeface="Arial" panose="020B0604020202020204" pitchFamily="34" charset="0"/>
                <a:ea typeface="Times New Roman"/>
                <a:cs typeface="Arial" panose="020B0604020202020204" pitchFamily="34" charset="0"/>
                <a:sym typeface="Times New Roman"/>
              </a:rPr>
              <a:t> conservation</a:t>
            </a:r>
            <a:r>
              <a:rPr lang="en" b="0" dirty="0" smtClean="0">
                <a:solidFill>
                  <a:schemeClr val="dk1"/>
                </a:solidFill>
                <a:latin typeface="Arial" panose="020B0604020202020204" pitchFamily="34" charset="0"/>
                <a:ea typeface="Times New Roman"/>
                <a:cs typeface="Arial" panose="020B0604020202020204" pitchFamily="34" charset="0"/>
                <a:sym typeface="Times New Roman"/>
              </a:rPr>
              <a:t> initiative. This process should be consultative, flexible, adaptive and iterative. The proposed area</a:t>
            </a: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 may change depending on needs and interests of stakeholders, environmental information and considerations of governance and management feasibility.</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Mapping the delineated area involves a more detailed assessment of the social, economic, legal, institutional, environmental, geological and other conditions within the proposed area.  </a:t>
            </a:r>
            <a:endPar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The two processes are iterative, consultative, flexible, adaptive and </a:t>
            </a:r>
            <a:r>
              <a:rPr lang="hr-HR" b="0" baseline="0" dirty="0" smtClean="0">
                <a:solidFill>
                  <a:schemeClr val="dk1"/>
                </a:solidFill>
                <a:latin typeface="Arial" panose="020B0604020202020204" pitchFamily="34" charset="0"/>
                <a:ea typeface="Times New Roman"/>
                <a:cs typeface="Arial" panose="020B0604020202020204" pitchFamily="34" charset="0"/>
                <a:sym typeface="Times New Roman"/>
              </a:rPr>
              <a:t>may be </a:t>
            </a:r>
            <a:r>
              <a:rPr lang="en" b="0" baseline="0" dirty="0" smtClean="0">
                <a:solidFill>
                  <a:schemeClr val="dk1"/>
                </a:solidFill>
                <a:latin typeface="Arial" panose="020B0604020202020204" pitchFamily="34" charset="0"/>
                <a:ea typeface="Times New Roman"/>
                <a:cs typeface="Arial" panose="020B0604020202020204" pitchFamily="34" charset="0"/>
                <a:sym typeface="Times New Roman"/>
              </a:rPr>
              <a:t>time consuming. </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Mapping the delineated</a:t>
            </a:r>
            <a:r>
              <a:rPr lang="en" baseline="0" dirty="0" smtClean="0">
                <a:solidFill>
                  <a:schemeClr val="dk1"/>
                </a:solidFill>
                <a:latin typeface="Arial" panose="020B0604020202020204" pitchFamily="34" charset="0"/>
                <a:ea typeface="Times New Roman"/>
                <a:cs typeface="Arial" panose="020B0604020202020204" pitchFamily="34" charset="0"/>
                <a:sym typeface="Times New Roman"/>
              </a:rPr>
              <a:t> area</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dirty="0">
                <a:solidFill>
                  <a:schemeClr val="dk1"/>
                </a:solidFill>
                <a:latin typeface="Arial" panose="020B0604020202020204" pitchFamily="34" charset="0"/>
                <a:ea typeface="Times New Roman"/>
                <a:cs typeface="Arial" panose="020B0604020202020204" pitchFamily="34" charset="0"/>
                <a:sym typeface="Times New Roman"/>
              </a:rPr>
              <a:t>often requires a revision of the initial boundaries for the transboundary conservation initiative. </a:t>
            </a:r>
          </a:p>
        </p:txBody>
      </p:sp>
    </p:spTree>
    <p:extLst>
      <p:ext uri="{BB962C8B-B14F-4D97-AF65-F5344CB8AC3E}">
        <p14:creationId xmlns:p14="http://schemas.microsoft.com/office/powerpoint/2010/main" val="342699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5994" y="1005840"/>
            <a:ext cx="4572000" cy="2011680"/>
          </a:xfrm>
        </p:spPr>
        <p:txBody>
          <a:bodyPr anchor="ctr">
            <a:normAutofit/>
          </a:bodyPr>
          <a:lstStyle>
            <a:lvl1pPr algn="ctr">
              <a:defRPr sz="4000"/>
            </a:lvl1pPr>
          </a:lstStyle>
          <a:p>
            <a:r>
              <a:rPr lang="en-US" dirty="0" smtClean="0"/>
              <a:t>Click to edit Master title style</a:t>
            </a:r>
            <a:endParaRPr lang="en-GB" dirty="0"/>
          </a:p>
        </p:txBody>
      </p:sp>
      <p:sp>
        <p:nvSpPr>
          <p:cNvPr id="3" name="Subtitle 2"/>
          <p:cNvSpPr>
            <a:spLocks noGrp="1"/>
          </p:cNvSpPr>
          <p:nvPr>
            <p:ph type="subTitle" idx="1"/>
          </p:nvPr>
        </p:nvSpPr>
        <p:spPr>
          <a:xfrm>
            <a:off x="1885944" y="3474720"/>
            <a:ext cx="5300663" cy="1097280"/>
          </a:xfrm>
          <a:prstGeom prst="rect">
            <a:avLst/>
          </a:prstGeom>
          <a:solidFill>
            <a:schemeClr val="bg1">
              <a:alpha val="55000"/>
            </a:schemeClr>
          </a:solidFill>
        </p:spPr>
        <p:txBody>
          <a:bodyPr anchor="ct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cxnSp>
        <p:nvCxnSpPr>
          <p:cNvPr id="6" name="Google Shape;110;p25"/>
          <p:cNvCxnSpPr/>
          <p:nvPr userDrawn="1"/>
        </p:nvCxnSpPr>
        <p:spPr>
          <a:xfrm>
            <a:off x="2100000" y="3231163"/>
            <a:ext cx="4944000" cy="15900"/>
          </a:xfrm>
          <a:prstGeom prst="straightConnector1">
            <a:avLst/>
          </a:prstGeom>
          <a:noFill/>
          <a:ln w="38100" cap="flat" cmpd="sng">
            <a:solidFill>
              <a:srgbClr val="FFE599"/>
            </a:solidFill>
            <a:prstDash val="solid"/>
            <a:round/>
            <a:headEnd type="none" w="med" len="med"/>
            <a:tailEnd type="none" w="med" len="med"/>
          </a:ln>
        </p:spPr>
      </p:cxnSp>
    </p:spTree>
    <p:extLst>
      <p:ext uri="{BB962C8B-B14F-4D97-AF65-F5344CB8AC3E}">
        <p14:creationId xmlns:p14="http://schemas.microsoft.com/office/powerpoint/2010/main" val="38469225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picture 1">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097280" y="126712"/>
            <a:ext cx="8046720" cy="584775"/>
          </a:xfrm>
        </p:spPr>
        <p:txBody>
          <a:bodyPr>
            <a:spAutoFit/>
          </a:body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Tree>
    <p:extLst>
      <p:ext uri="{BB962C8B-B14F-4D97-AF65-F5344CB8AC3E}">
        <p14:creationId xmlns:p14="http://schemas.microsoft.com/office/powerpoint/2010/main" val="1716456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ckground picture 1">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097280" y="126712"/>
            <a:ext cx="8046720" cy="584775"/>
          </a:xfrm>
        </p:spPr>
        <p:txBody>
          <a:bodyPr>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18421391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ictu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
        <p:nvSpPr>
          <p:cNvPr id="4" name="Title 1"/>
          <p:cNvSpPr>
            <a:spLocks noGrp="1"/>
          </p:cNvSpPr>
          <p:nvPr>
            <p:ph type="title"/>
          </p:nvPr>
        </p:nvSpPr>
        <p:spPr>
          <a:xfrm>
            <a:off x="1097280" y="126712"/>
            <a:ext cx="8046720" cy="584775"/>
          </a:xfrm>
        </p:spPr>
        <p:txBody>
          <a:bodyPr>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259019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ictu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097280" y="126712"/>
            <a:ext cx="8046720" cy="584775"/>
          </a:xfrm>
        </p:spPr>
        <p:txBody>
          <a:bodyPr>
            <a:spAutoFit/>
          </a:bodyPr>
          <a:lstStyle/>
          <a:p>
            <a:r>
              <a:rPr lang="en-US" dirty="0" smtClean="0"/>
              <a:t>Click to edit Master title style</a:t>
            </a:r>
            <a:endParaRPr lang="en-GB" dirty="0"/>
          </a:p>
        </p:txBody>
      </p:sp>
      <p:sp>
        <p:nvSpPr>
          <p:cNvPr id="8"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Tree>
    <p:extLst>
      <p:ext uri="{BB962C8B-B14F-4D97-AF65-F5344CB8AC3E}">
        <p14:creationId xmlns:p14="http://schemas.microsoft.com/office/powerpoint/2010/main" val="26039587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1" y="161160"/>
            <a:ext cx="8046720" cy="461665"/>
          </a:xfrm>
        </p:spPr>
        <p:txBody>
          <a:bodyPr>
            <a:spAutoFit/>
          </a:bodyPr>
          <a:lstStyle>
            <a:lvl1pPr>
              <a:defRPr sz="2400"/>
            </a:lvl1pPr>
          </a:lstStyle>
          <a:p>
            <a:r>
              <a:rPr lang="en-US" dirty="0" smtClean="0"/>
              <a:t>Click to edit Master title style</a:t>
            </a:r>
            <a:endParaRPr lang="en-GB" dirty="0"/>
          </a:p>
        </p:txBody>
      </p:sp>
      <p:pic>
        <p:nvPicPr>
          <p:cNvPr id="3" name="Google Shape;128;p27"/>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extLst>
      <p:ext uri="{BB962C8B-B14F-4D97-AF65-F5344CB8AC3E}">
        <p14:creationId xmlns:p14="http://schemas.microsoft.com/office/powerpoint/2010/main" val="3610996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content and picture">
    <p:spTree>
      <p:nvGrpSpPr>
        <p:cNvPr id="1" name=""/>
        <p:cNvGrpSpPr/>
        <p:nvPr/>
      </p:nvGrpSpPr>
      <p:grpSpPr>
        <a:xfrm>
          <a:off x="0" y="0"/>
          <a:ext cx="0" cy="0"/>
          <a:chOff x="0" y="0"/>
          <a:chExt cx="0" cy="0"/>
        </a:xfrm>
      </p:grpSpPr>
      <p:sp>
        <p:nvSpPr>
          <p:cNvPr id="7" name="Title 1"/>
          <p:cNvSpPr>
            <a:spLocks noGrp="1"/>
          </p:cNvSpPr>
          <p:nvPr>
            <p:ph type="title"/>
          </p:nvPr>
        </p:nvSpPr>
        <p:spPr>
          <a:xfrm>
            <a:off x="1097281" y="161160"/>
            <a:ext cx="8046720" cy="461665"/>
          </a:xfrm>
        </p:spPr>
        <p:txBody>
          <a:bodyPr>
            <a:spAutoFit/>
          </a:bodyPr>
          <a:lstStyle>
            <a:lvl1pPr>
              <a:defRPr sz="2400"/>
            </a:lvl1pPr>
          </a:lstStyle>
          <a:p>
            <a:r>
              <a:rPr lang="en-US" dirty="0" smtClean="0"/>
              <a:t>Click to edit Master title style</a:t>
            </a:r>
            <a:endParaRPr lang="en-GB" dirty="0"/>
          </a:p>
        </p:txBody>
      </p:sp>
      <p:sp>
        <p:nvSpPr>
          <p:cNvPr id="9" name="Text Placeholder 8"/>
          <p:cNvSpPr>
            <a:spLocks noGrp="1"/>
          </p:cNvSpPr>
          <p:nvPr>
            <p:ph type="body" sz="quarter" idx="10"/>
          </p:nvPr>
        </p:nvSpPr>
        <p:spPr>
          <a:xfrm>
            <a:off x="274320" y="1097280"/>
            <a:ext cx="4114800" cy="3657600"/>
          </a:xfrm>
          <a:prstGeom prst="rect">
            <a:avLst/>
          </a:prstGeom>
          <a:solidFill>
            <a:srgbClr val="FFFFFF">
              <a:alpha val="54902"/>
            </a:srgbClr>
          </a:solidFill>
        </p:spPr>
        <p:txBody>
          <a:bodyPr tIns="182880">
            <a:normAutofit/>
          </a:bodyPr>
          <a:lstStyle>
            <a:lvl1pPr>
              <a:defRPr sz="1800"/>
            </a:lvl1pPr>
            <a:lvl2pPr>
              <a:defRPr sz="1600"/>
            </a:lvl2pPr>
            <a:lvl3pPr>
              <a:spcAft>
                <a:spcPts val="0"/>
              </a:spcAft>
              <a:defRPr sz="1400"/>
            </a:lvl3pPr>
          </a:lstStyle>
          <a:p>
            <a:pPr lvl="0"/>
            <a:r>
              <a:rPr lang="en-US" dirty="0" smtClean="0"/>
              <a:t>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79434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pic>
        <p:nvPicPr>
          <p:cNvPr id="7" name="Google Shape;128;p27"/>
          <p:cNvPicPr preferRelativeResize="0"/>
          <p:nvPr userDrawn="1"/>
        </p:nvPicPr>
        <p:blipFill>
          <a:blip r:embed="rId9">
            <a:extLst>
              <a:ext uri="{28A0092B-C50C-407E-A947-70E740481C1C}">
                <a14:useLocalDpi xmlns:a14="http://schemas.microsoft.com/office/drawing/2010/main" val="0"/>
              </a:ext>
            </a:extLst>
          </a:blip>
          <a:stretch>
            <a:fillRect/>
          </a:stretch>
        </p:blipFill>
        <p:spPr>
          <a:xfrm>
            <a:off x="76200" y="77391"/>
            <a:ext cx="714375" cy="683418"/>
          </a:xfrm>
          <a:prstGeom prst="rect">
            <a:avLst/>
          </a:prstGeom>
          <a:noFill/>
          <a:ln>
            <a:noFill/>
          </a:ln>
        </p:spPr>
      </p:pic>
    </p:spTree>
    <p:extLst>
      <p:ext uri="{BB962C8B-B14F-4D97-AF65-F5344CB8AC3E}">
        <p14:creationId xmlns:p14="http://schemas.microsoft.com/office/powerpoint/2010/main" val="64405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75" r:id="rId4"/>
    <p:sldLayoutId id="2147483676" r:id="rId5"/>
    <p:sldLayoutId id="2147483677" r:id="rId6"/>
    <p:sldLayoutId id="2147483678" r:id="rId7"/>
  </p:sldLayoutIdLst>
  <p:timing>
    <p:tnLst>
      <p:par>
        <p:cTn id="1" dur="indefinite" restart="never" nodeType="tmRoot"/>
      </p:par>
    </p:tnLst>
  </p:timing>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cxnSp>
        <p:nvCxnSpPr>
          <p:cNvPr id="110" name="Google Shape;110;p25"/>
          <p:cNvCxnSpPr/>
          <p:nvPr/>
        </p:nvCxnSpPr>
        <p:spPr>
          <a:xfrm>
            <a:off x="2100000" y="3231163"/>
            <a:ext cx="4944000" cy="15900"/>
          </a:xfrm>
          <a:prstGeom prst="straightConnector1">
            <a:avLst/>
          </a:prstGeom>
          <a:noFill/>
          <a:ln w="38100" cap="flat" cmpd="sng">
            <a:solidFill>
              <a:srgbClr val="FFE599"/>
            </a:solidFill>
            <a:prstDash val="solid"/>
            <a:round/>
            <a:headEnd type="none" w="med" len="med"/>
            <a:tailEnd type="none" w="med" len="med"/>
          </a:ln>
        </p:spPr>
      </p:cxnSp>
      <p:sp>
        <p:nvSpPr>
          <p:cNvPr id="5" name="Title 4"/>
          <p:cNvSpPr>
            <a:spLocks noGrp="1"/>
          </p:cNvSpPr>
          <p:nvPr>
            <p:ph type="ctrTitle"/>
          </p:nvPr>
        </p:nvSpPr>
        <p:spPr/>
        <p:txBody>
          <a:bodyPr/>
          <a:lstStyle/>
          <a:p>
            <a:r>
              <a:rPr lang="en-US" dirty="0" smtClean="0"/>
              <a:t>Transboundary Conservation Areas</a:t>
            </a:r>
            <a:endParaRPr lang="en-GB" dirty="0"/>
          </a:p>
        </p:txBody>
      </p:sp>
      <p:sp>
        <p:nvSpPr>
          <p:cNvPr id="4" name="Subtitle 3"/>
          <p:cNvSpPr>
            <a:spLocks noGrp="1"/>
          </p:cNvSpPr>
          <p:nvPr>
            <p:ph type="subTitle" idx="1"/>
          </p:nvPr>
        </p:nvSpPr>
        <p:spPr>
          <a:xfrm>
            <a:off x="1280160" y="3474720"/>
            <a:ext cx="6492240" cy="1412240"/>
          </a:xfrm>
        </p:spPr>
        <p:txBody>
          <a:bodyPr/>
          <a:lstStyle/>
          <a:p>
            <a:pPr lvl="0">
              <a:spcBef>
                <a:spcPts val="0"/>
              </a:spcBef>
            </a:pPr>
            <a:r>
              <a:rPr lang="en-GB" smtClean="0">
                <a:ea typeface="Times New Roman"/>
                <a:cs typeface="Arial" panose="020B0604020202020204" pitchFamily="34" charset="0"/>
                <a:sym typeface="Times New Roman"/>
              </a:rPr>
              <a:t>Lesson 5</a:t>
            </a:r>
          </a:p>
          <a:p>
            <a:pPr lvl="0">
              <a:spcBef>
                <a:spcPts val="0"/>
              </a:spcBef>
            </a:pPr>
            <a:r>
              <a:rPr lang="en-GB" smtClean="0">
                <a:ea typeface="Times New Roman"/>
                <a:cs typeface="Arial" panose="020B0604020202020204" pitchFamily="34" charset="0"/>
                <a:sym typeface="Times New Roman"/>
              </a:rPr>
              <a:t> </a:t>
            </a:r>
            <a:r>
              <a:rPr lang="en-GB" smtClean="0">
                <a:solidFill>
                  <a:schemeClr val="dk1"/>
                </a:solidFill>
                <a:ea typeface="Times New Roman"/>
                <a:cs typeface="Arial" panose="020B0604020202020204" pitchFamily="34" charset="0"/>
                <a:sym typeface="Times New Roman"/>
              </a:rPr>
              <a:t>Initiating transboundary conservation: Design the process I: Engage the right people and define the geographic extent</a:t>
            </a:r>
            <a:endParaRPr lang="en-GB" dirty="0">
              <a:solidFill>
                <a:schemeClr val="dk1"/>
              </a:solidFill>
              <a:ea typeface="Times New Roman"/>
              <a:cs typeface="Arial" panose="020B0604020202020204" pitchFamily="34" charset="0"/>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3"/>
        <p:cNvGrpSpPr/>
        <p:nvPr/>
      </p:nvGrpSpPr>
      <p:grpSpPr>
        <a:xfrm>
          <a:off x="0" y="0"/>
          <a:ext cx="0" cy="0"/>
          <a:chOff x="0" y="0"/>
          <a:chExt cx="0" cy="0"/>
        </a:xfrm>
      </p:grpSpPr>
      <p:sp>
        <p:nvSpPr>
          <p:cNvPr id="176" name="Google Shape;176;p31"/>
          <p:cNvSpPr txBox="1"/>
          <p:nvPr/>
        </p:nvSpPr>
        <p:spPr>
          <a:xfrm>
            <a:off x="568200" y="1601800"/>
            <a:ext cx="4189800" cy="59550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Assemble and map the </a:t>
            </a:r>
            <a:r>
              <a:rPr lang="en" sz="1800" dirty="0">
                <a:solidFill>
                  <a:schemeClr val="dk1"/>
                </a:solidFill>
                <a:latin typeface="Arial" panose="020B0604020202020204" pitchFamily="34" charset="0"/>
                <a:ea typeface="Times New Roman"/>
                <a:cs typeface="Arial" panose="020B0604020202020204" pitchFamily="34" charset="0"/>
                <a:sym typeface="Times New Roman"/>
              </a:rPr>
              <a:t>information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7" name="Google Shape;177;p31"/>
          <p:cNvSpPr txBox="1"/>
          <p:nvPr/>
        </p:nvSpPr>
        <p:spPr>
          <a:xfrm>
            <a:off x="568200" y="835975"/>
            <a:ext cx="4189800" cy="595500"/>
          </a:xfrm>
          <a:prstGeom prst="rect">
            <a:avLst/>
          </a:prstGeom>
          <a:solidFill>
            <a:srgbClr val="FFF2CC"/>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smtClean="0">
                <a:solidFill>
                  <a:schemeClr val="dk1"/>
                </a:solidFill>
                <a:latin typeface="Arial" panose="020B0604020202020204" pitchFamily="34" charset="0"/>
                <a:ea typeface="Times New Roman"/>
                <a:cs typeface="Arial" panose="020B0604020202020204" pitchFamily="34" charset="0"/>
                <a:sym typeface="Times New Roman"/>
              </a:rPr>
              <a:t>Steps in the Process</a:t>
            </a:r>
            <a:endParaRPr sz="2200" b="1"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80" name="Google Shape;180;p31"/>
          <p:cNvSpPr txBox="1"/>
          <p:nvPr/>
        </p:nvSpPr>
        <p:spPr>
          <a:xfrm>
            <a:off x="568200" y="2291875"/>
            <a:ext cx="4189800" cy="59550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Identify </a:t>
            </a:r>
            <a:r>
              <a:rPr lang="en" sz="1800" dirty="0">
                <a:solidFill>
                  <a:schemeClr val="dk1"/>
                </a:solidFill>
                <a:latin typeface="Arial" panose="020B0604020202020204" pitchFamily="34" charset="0"/>
                <a:ea typeface="Times New Roman"/>
                <a:cs typeface="Arial" panose="020B0604020202020204" pitchFamily="34" charset="0"/>
                <a:sym typeface="Times New Roman"/>
              </a:rPr>
              <a:t>and </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consult </a:t>
            </a:r>
            <a:r>
              <a:rPr lang="en" sz="1800" dirty="0">
                <a:solidFill>
                  <a:schemeClr val="dk1"/>
                </a:solidFill>
                <a:latin typeface="Arial" panose="020B0604020202020204" pitchFamily="34" charset="0"/>
                <a:ea typeface="Times New Roman"/>
                <a:cs typeface="Arial" panose="020B0604020202020204" pitchFamily="34" charset="0"/>
                <a:sym typeface="Times New Roman"/>
              </a:rPr>
              <a:t>stakeholders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81" name="Google Shape;181;p31"/>
          <p:cNvSpPr txBox="1"/>
          <p:nvPr/>
        </p:nvSpPr>
        <p:spPr>
          <a:xfrm>
            <a:off x="568200" y="2981950"/>
            <a:ext cx="4189800" cy="59550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Plan for establishment and management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82" name="Google Shape;182;p31"/>
          <p:cNvSpPr txBox="1"/>
          <p:nvPr/>
        </p:nvSpPr>
        <p:spPr>
          <a:xfrm>
            <a:off x="568200" y="3672025"/>
            <a:ext cx="4189800" cy="59550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Provide greater definition for agreements</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83" name="Google Shape;183;p31"/>
          <p:cNvSpPr txBox="1"/>
          <p:nvPr/>
        </p:nvSpPr>
        <p:spPr>
          <a:xfrm>
            <a:off x="568200" y="4408975"/>
            <a:ext cx="4189800" cy="59550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Analyse, monitor </a:t>
            </a:r>
            <a:r>
              <a:rPr lang="en" sz="1800" dirty="0">
                <a:solidFill>
                  <a:schemeClr val="dk1"/>
                </a:solidFill>
                <a:latin typeface="Arial" panose="020B0604020202020204" pitchFamily="34" charset="0"/>
                <a:ea typeface="Times New Roman"/>
                <a:cs typeface="Arial" panose="020B0604020202020204" pitchFamily="34" charset="0"/>
                <a:sym typeface="Times New Roman"/>
              </a:rPr>
              <a:t>and evaluate</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7788" y="1386883"/>
            <a:ext cx="4078224" cy="3060192"/>
          </a:xfrm>
          <a:prstGeom prst="rect">
            <a:avLst/>
          </a:prstGeom>
        </p:spPr>
      </p:pic>
      <p:sp>
        <p:nvSpPr>
          <p:cNvPr id="4" name="Title 3"/>
          <p:cNvSpPr>
            <a:spLocks noGrp="1"/>
          </p:cNvSpPr>
          <p:nvPr>
            <p:ph type="title"/>
          </p:nvPr>
        </p:nvSpPr>
        <p:spPr/>
        <p:txBody>
          <a:bodyPr/>
          <a:lstStyle/>
          <a:p>
            <a:pPr lvl="0"/>
            <a:r>
              <a:rPr lang="en-GB" dirty="0" smtClean="0">
                <a:sym typeface="Times New Roman"/>
              </a:rPr>
              <a:t>Defining the Geographic Extent</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8" name="Google Shape;118;p26"/>
          <p:cNvSpPr/>
          <p:nvPr/>
        </p:nvSpPr>
        <p:spPr>
          <a:xfrm>
            <a:off x="522090" y="1289448"/>
            <a:ext cx="3968630" cy="770400"/>
          </a:xfrm>
          <a:prstGeom prst="round2SameRect">
            <a:avLst>
              <a:gd name="adj1" fmla="val 16667"/>
              <a:gd name="adj2" fmla="val 0"/>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smtClean="0">
                <a:latin typeface="Arial" panose="020B0604020202020204" pitchFamily="34" charset="0"/>
                <a:ea typeface="Times New Roman"/>
                <a:cs typeface="Arial" panose="020B0604020202020204" pitchFamily="34" charset="0"/>
                <a:sym typeface="Times New Roman"/>
              </a:rPr>
              <a:t>Purpose</a:t>
            </a:r>
            <a:endParaRPr sz="2200" b="1" dirty="0"/>
          </a:p>
        </p:txBody>
      </p:sp>
      <p:sp>
        <p:nvSpPr>
          <p:cNvPr id="9" name="Google Shape;120;p26"/>
          <p:cNvSpPr txBox="1"/>
          <p:nvPr/>
        </p:nvSpPr>
        <p:spPr>
          <a:xfrm>
            <a:off x="522090" y="2198998"/>
            <a:ext cx="3968630" cy="1290962"/>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US" sz="1800" dirty="0" smtClean="0">
                <a:latin typeface="Arial" panose="020B0604020202020204" pitchFamily="34" charset="0"/>
                <a:ea typeface="Times New Roman"/>
                <a:cs typeface="Arial" panose="020B0604020202020204" pitchFamily="34" charset="0"/>
                <a:sym typeface="Times New Roman"/>
              </a:rPr>
              <a:t>Build capacity to define transboundary context and relationships and resulting geographic extent of TBCA</a:t>
            </a:r>
            <a:endParaRPr sz="1800" dirty="0">
              <a:latin typeface="Arial" panose="020B0604020202020204" pitchFamily="34" charset="0"/>
              <a:ea typeface="Times New Roman"/>
              <a:cs typeface="Arial" panose="020B0604020202020204" pitchFamily="34" charset="0"/>
              <a:sym typeface="Times New Roman"/>
            </a:endParaRPr>
          </a:p>
        </p:txBody>
      </p:sp>
      <p:sp>
        <p:nvSpPr>
          <p:cNvPr id="10" name="Google Shape;121;p26"/>
          <p:cNvSpPr txBox="1"/>
          <p:nvPr/>
        </p:nvSpPr>
        <p:spPr>
          <a:xfrm>
            <a:off x="522090" y="3672840"/>
            <a:ext cx="3968630" cy="1165310"/>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 sz="1800" dirty="0" smtClean="0">
                <a:latin typeface="Arial" panose="020B0604020202020204" pitchFamily="34" charset="0"/>
                <a:ea typeface="Times New Roman"/>
                <a:cs typeface="Arial" panose="020B0604020202020204" pitchFamily="34" charset="0"/>
                <a:sym typeface="Times New Roman"/>
              </a:rPr>
              <a:t>Practice identifying stakeholders and considering their interests and how to involve them in TBCA</a:t>
            </a:r>
            <a:endParaRPr sz="1800" dirty="0">
              <a:latin typeface="Arial" panose="020B0604020202020204" pitchFamily="34" charset="0"/>
              <a:ea typeface="Times New Roman"/>
              <a:cs typeface="Arial" panose="020B0604020202020204" pitchFamily="34" charset="0"/>
              <a:sym typeface="Times New Roman"/>
            </a:endParaRPr>
          </a:p>
        </p:txBody>
      </p:sp>
      <p:sp>
        <p:nvSpPr>
          <p:cNvPr id="11" name="Google Shape;118;p26"/>
          <p:cNvSpPr/>
          <p:nvPr/>
        </p:nvSpPr>
        <p:spPr>
          <a:xfrm>
            <a:off x="4833045" y="1312767"/>
            <a:ext cx="3968630" cy="770400"/>
          </a:xfrm>
          <a:prstGeom prst="round2SameRect">
            <a:avLst>
              <a:gd name="adj1" fmla="val 16667"/>
              <a:gd name="adj2" fmla="val 0"/>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smtClean="0">
                <a:latin typeface="Arial" panose="020B0604020202020204" pitchFamily="34" charset="0"/>
                <a:ea typeface="Times New Roman"/>
                <a:cs typeface="Arial" panose="020B0604020202020204" pitchFamily="34" charset="0"/>
                <a:sym typeface="Times New Roman"/>
              </a:rPr>
              <a:t>Structure</a:t>
            </a:r>
            <a:endParaRPr sz="2200" b="1" dirty="0"/>
          </a:p>
        </p:txBody>
      </p:sp>
      <p:sp>
        <p:nvSpPr>
          <p:cNvPr id="12" name="Google Shape;120;p26"/>
          <p:cNvSpPr txBox="1"/>
          <p:nvPr/>
        </p:nvSpPr>
        <p:spPr>
          <a:xfrm>
            <a:off x="4833045" y="2262179"/>
            <a:ext cx="3968630" cy="560216"/>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US" sz="1800" dirty="0" smtClean="0">
                <a:latin typeface="Arial" panose="020B0604020202020204" pitchFamily="34" charset="0"/>
                <a:ea typeface="Times New Roman"/>
                <a:cs typeface="Arial" panose="020B0604020202020204" pitchFamily="34" charset="0"/>
                <a:sym typeface="Times New Roman"/>
              </a:rPr>
              <a:t>Introduction to Exercise (20 minutes)</a:t>
            </a:r>
          </a:p>
        </p:txBody>
      </p:sp>
      <p:sp>
        <p:nvSpPr>
          <p:cNvPr id="13" name="Google Shape;121;p26"/>
          <p:cNvSpPr txBox="1"/>
          <p:nvPr/>
        </p:nvSpPr>
        <p:spPr>
          <a:xfrm>
            <a:off x="4833045" y="2905388"/>
            <a:ext cx="3968630" cy="59029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lvl="0" algn="ctr">
              <a:lnSpc>
                <a:spcPct val="90000"/>
              </a:lnSpc>
              <a:spcBef>
                <a:spcPts val="640"/>
              </a:spcBef>
            </a:pPr>
            <a:r>
              <a:rPr lang="en-GB" sz="1800" dirty="0">
                <a:latin typeface="Arial" panose="020B0604020202020204" pitchFamily="34" charset="0"/>
                <a:ea typeface="Times New Roman"/>
                <a:cs typeface="Arial" panose="020B0604020202020204" pitchFamily="34" charset="0"/>
                <a:sym typeface="Times New Roman"/>
              </a:rPr>
              <a:t>Group Work (50 minutes</a:t>
            </a:r>
            <a:r>
              <a:rPr lang="en-GB" sz="1800" dirty="0" smtClean="0">
                <a:latin typeface="Arial" panose="020B0604020202020204" pitchFamily="34" charset="0"/>
                <a:ea typeface="Times New Roman"/>
                <a:cs typeface="Arial" panose="020B0604020202020204" pitchFamily="34" charset="0"/>
                <a:sym typeface="Times New Roman"/>
              </a:rPr>
              <a:t>)</a:t>
            </a:r>
            <a:endParaRPr lang="en-GB" sz="1800" dirty="0">
              <a:latin typeface="Arial" panose="020B0604020202020204" pitchFamily="34" charset="0"/>
              <a:ea typeface="Times New Roman"/>
              <a:cs typeface="Arial" panose="020B0604020202020204" pitchFamily="34" charset="0"/>
              <a:sym typeface="Times New Roman"/>
            </a:endParaRPr>
          </a:p>
        </p:txBody>
      </p:sp>
      <p:sp>
        <p:nvSpPr>
          <p:cNvPr id="14" name="Google Shape;121;p26"/>
          <p:cNvSpPr txBox="1"/>
          <p:nvPr/>
        </p:nvSpPr>
        <p:spPr>
          <a:xfrm>
            <a:off x="4833045" y="3578675"/>
            <a:ext cx="3968630" cy="59029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lvl="0" algn="ctr">
              <a:lnSpc>
                <a:spcPct val="90000"/>
              </a:lnSpc>
              <a:spcBef>
                <a:spcPts val="640"/>
              </a:spcBef>
            </a:pPr>
            <a:r>
              <a:rPr lang="en-GB" sz="1800" dirty="0" smtClean="0">
                <a:latin typeface="Arial" panose="020B0604020202020204" pitchFamily="34" charset="0"/>
                <a:ea typeface="Times New Roman"/>
                <a:cs typeface="Arial" panose="020B0604020202020204" pitchFamily="34" charset="0"/>
                <a:sym typeface="Times New Roman"/>
              </a:rPr>
              <a:t>Joint </a:t>
            </a:r>
            <a:r>
              <a:rPr lang="en-GB" sz="1800" dirty="0">
                <a:latin typeface="Arial" panose="020B0604020202020204" pitchFamily="34" charset="0"/>
                <a:ea typeface="Times New Roman"/>
                <a:cs typeface="Arial" panose="020B0604020202020204" pitchFamily="34" charset="0"/>
                <a:sym typeface="Times New Roman"/>
              </a:rPr>
              <a:t>Class </a:t>
            </a:r>
            <a:r>
              <a:rPr lang="en-GB" sz="1800" dirty="0" smtClean="0">
                <a:latin typeface="Arial" panose="020B0604020202020204" pitchFamily="34" charset="0"/>
                <a:ea typeface="Times New Roman"/>
                <a:cs typeface="Arial" panose="020B0604020202020204" pitchFamily="34" charset="0"/>
                <a:sym typeface="Times New Roman"/>
              </a:rPr>
              <a:t>Discussion (40 minutes) </a:t>
            </a:r>
            <a:endParaRPr lang="en-GB" sz="1800" dirty="0">
              <a:latin typeface="Arial" panose="020B0604020202020204" pitchFamily="34" charset="0"/>
              <a:ea typeface="Times New Roman"/>
              <a:cs typeface="Arial" panose="020B0604020202020204" pitchFamily="34" charset="0"/>
              <a:sym typeface="Times New Roman"/>
            </a:endParaRPr>
          </a:p>
        </p:txBody>
      </p:sp>
      <p:sp>
        <p:nvSpPr>
          <p:cNvPr id="16" name="Google Shape;121;p26"/>
          <p:cNvSpPr txBox="1"/>
          <p:nvPr/>
        </p:nvSpPr>
        <p:spPr>
          <a:xfrm>
            <a:off x="4833045" y="4251961"/>
            <a:ext cx="3968630" cy="59029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lvl="0" algn="ctr">
              <a:lnSpc>
                <a:spcPct val="90000"/>
              </a:lnSpc>
              <a:spcBef>
                <a:spcPts val="640"/>
              </a:spcBef>
            </a:pPr>
            <a:r>
              <a:rPr lang="en-GB" sz="1800" dirty="0" smtClean="0">
                <a:latin typeface="Arial" panose="020B0604020202020204" pitchFamily="34" charset="0"/>
                <a:ea typeface="Times New Roman"/>
                <a:cs typeface="Arial" panose="020B0604020202020204" pitchFamily="34" charset="0"/>
                <a:sym typeface="Times New Roman"/>
              </a:rPr>
              <a:t>Consolidation (10 minutes)</a:t>
            </a:r>
            <a:endParaRPr lang="en-GB" sz="1800" dirty="0">
              <a:latin typeface="Arial" panose="020B0604020202020204" pitchFamily="34" charset="0"/>
              <a:ea typeface="Times New Roman"/>
              <a:cs typeface="Arial" panose="020B0604020202020204" pitchFamily="34" charset="0"/>
              <a:sym typeface="Times New Roman"/>
            </a:endParaRPr>
          </a:p>
        </p:txBody>
      </p:sp>
      <p:sp>
        <p:nvSpPr>
          <p:cNvPr id="2" name="Title 1"/>
          <p:cNvSpPr>
            <a:spLocks noGrp="1"/>
          </p:cNvSpPr>
          <p:nvPr>
            <p:ph type="title"/>
          </p:nvPr>
        </p:nvSpPr>
        <p:spPr>
          <a:xfrm>
            <a:off x="1097280" y="126712"/>
            <a:ext cx="8046720" cy="461665"/>
          </a:xfrm>
        </p:spPr>
        <p:txBody>
          <a:bodyPr/>
          <a:lstStyle/>
          <a:p>
            <a:pPr lvl="0"/>
            <a:r>
              <a:rPr lang="en-GB" sz="2400" dirty="0" smtClean="0">
                <a:sym typeface="Times New Roman"/>
              </a:rPr>
              <a:t>Practical Exercise 2: Stakeholder Mapping </a:t>
            </a:r>
            <a:endParaRPr lang="en-GB" sz="2400" dirty="0"/>
          </a:p>
        </p:txBody>
      </p:sp>
    </p:spTree>
    <p:extLst>
      <p:ext uri="{BB962C8B-B14F-4D97-AF65-F5344CB8AC3E}">
        <p14:creationId xmlns:p14="http://schemas.microsoft.com/office/powerpoint/2010/main" val="70193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027" name="Picture 1" descr="Module 2 Exercise 2 Nzuri Republic.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7281" y="1275734"/>
            <a:ext cx="6847040" cy="380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097280" y="126712"/>
            <a:ext cx="8046720" cy="461665"/>
          </a:xfrm>
        </p:spPr>
        <p:txBody>
          <a:bodyPr/>
          <a:lstStyle/>
          <a:p>
            <a:pPr lvl="0"/>
            <a:r>
              <a:rPr lang="en-GB" sz="2400" dirty="0" smtClean="0">
                <a:sym typeface="Times New Roman"/>
              </a:rPr>
              <a:t>Practical Exercise 2: Stakeholder Mapping</a:t>
            </a:r>
            <a:endParaRPr lang="en-GB" sz="2400" dirty="0"/>
          </a:p>
        </p:txBody>
      </p:sp>
    </p:spTree>
    <p:extLst>
      <p:ext uri="{BB962C8B-B14F-4D97-AF65-F5344CB8AC3E}">
        <p14:creationId xmlns:p14="http://schemas.microsoft.com/office/powerpoint/2010/main" val="3537905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3"/>
        <p:cNvGrpSpPr/>
        <p:nvPr/>
      </p:nvGrpSpPr>
      <p:grpSpPr>
        <a:xfrm>
          <a:off x="0" y="0"/>
          <a:ext cx="0" cy="0"/>
          <a:chOff x="0" y="0"/>
          <a:chExt cx="0" cy="0"/>
        </a:xfrm>
      </p:grpSpPr>
      <p:sp>
        <p:nvSpPr>
          <p:cNvPr id="15" name="Google Shape;118;p26"/>
          <p:cNvSpPr/>
          <p:nvPr/>
        </p:nvSpPr>
        <p:spPr>
          <a:xfrm>
            <a:off x="522089" y="915824"/>
            <a:ext cx="8108422" cy="770400"/>
          </a:xfrm>
          <a:prstGeom prst="round2SameRect">
            <a:avLst>
              <a:gd name="adj1" fmla="val 16667"/>
              <a:gd name="adj2" fmla="val 0"/>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smtClean="0">
                <a:latin typeface="Arial" panose="020B0604020202020204" pitchFamily="34" charset="0"/>
                <a:cs typeface="Arial" panose="020B0604020202020204" pitchFamily="34" charset="0"/>
                <a:sym typeface="Times New Roman"/>
              </a:rPr>
              <a:t>Group Work</a:t>
            </a:r>
            <a:endParaRPr sz="2200" b="1" dirty="0"/>
          </a:p>
        </p:txBody>
      </p:sp>
      <p:sp>
        <p:nvSpPr>
          <p:cNvPr id="16" name="Google Shape;120;p26"/>
          <p:cNvSpPr txBox="1"/>
          <p:nvPr/>
        </p:nvSpPr>
        <p:spPr>
          <a:xfrm>
            <a:off x="522089" y="1827481"/>
            <a:ext cx="3968630" cy="49011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US" sz="1800" dirty="0" smtClean="0">
                <a:latin typeface="Arial" panose="020B0604020202020204" pitchFamily="34" charset="0"/>
                <a:ea typeface="Times New Roman"/>
                <a:cs typeface="Arial" panose="020B0604020202020204" pitchFamily="34" charset="0"/>
                <a:sym typeface="Times New Roman"/>
              </a:rPr>
              <a:t>1. Draw proposed boundaries</a:t>
            </a:r>
            <a:endParaRPr sz="1800" dirty="0">
              <a:latin typeface="Arial" panose="020B0604020202020204" pitchFamily="34" charset="0"/>
              <a:ea typeface="Times New Roman"/>
              <a:cs typeface="Arial" panose="020B0604020202020204" pitchFamily="34" charset="0"/>
              <a:sym typeface="Times New Roman"/>
            </a:endParaRPr>
          </a:p>
        </p:txBody>
      </p:sp>
      <p:sp>
        <p:nvSpPr>
          <p:cNvPr id="17" name="Google Shape;128;p27"/>
          <p:cNvSpPr txBox="1"/>
          <p:nvPr/>
        </p:nvSpPr>
        <p:spPr>
          <a:xfrm>
            <a:off x="522087" y="2458852"/>
            <a:ext cx="3968631" cy="1778172"/>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What needs and threats should be considered in identifying the area?</a:t>
            </a:r>
          </a:p>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What are the implications of inclusion of an </a:t>
            </a: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a</a:t>
            </a: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rea? </a:t>
            </a:r>
          </a:p>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What are the implications of leaving an area out?</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8" name="Google Shape;120;p26"/>
          <p:cNvSpPr txBox="1"/>
          <p:nvPr/>
        </p:nvSpPr>
        <p:spPr>
          <a:xfrm>
            <a:off x="4661880" y="1827481"/>
            <a:ext cx="3968630" cy="49011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US" sz="1800" dirty="0">
                <a:latin typeface="Arial" panose="020B0604020202020204" pitchFamily="34" charset="0"/>
                <a:ea typeface="Times New Roman"/>
                <a:cs typeface="Arial" panose="020B0604020202020204" pitchFamily="34" charset="0"/>
                <a:sym typeface="Times New Roman"/>
              </a:rPr>
              <a:t>2</a:t>
            </a:r>
            <a:r>
              <a:rPr lang="en-US" sz="1800" dirty="0" smtClean="0">
                <a:latin typeface="Arial" panose="020B0604020202020204" pitchFamily="34" charset="0"/>
                <a:ea typeface="Times New Roman"/>
                <a:cs typeface="Arial" panose="020B0604020202020204" pitchFamily="34" charset="0"/>
                <a:sym typeface="Times New Roman"/>
              </a:rPr>
              <a:t>. Fill in the stakeholder matrix</a:t>
            </a:r>
            <a:endParaRPr sz="1800" dirty="0">
              <a:latin typeface="Arial" panose="020B0604020202020204" pitchFamily="34" charset="0"/>
              <a:ea typeface="Times New Roman"/>
              <a:cs typeface="Arial" panose="020B0604020202020204" pitchFamily="34" charset="0"/>
              <a:sym typeface="Times New Roman"/>
            </a:endParaRPr>
          </a:p>
        </p:txBody>
      </p:sp>
      <p:sp>
        <p:nvSpPr>
          <p:cNvPr id="19" name="Google Shape;128;p27"/>
          <p:cNvSpPr txBox="1"/>
          <p:nvPr/>
        </p:nvSpPr>
        <p:spPr>
          <a:xfrm>
            <a:off x="4661879" y="2458852"/>
            <a:ext cx="3968631" cy="1778172"/>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Who is interested in or affected by the TBCA?</a:t>
            </a:r>
          </a:p>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How will they be affected?</a:t>
            </a:r>
          </a:p>
          <a:p>
            <a:pPr marL="274320" lvl="0" indent="-285750" rtl="0">
              <a:spcBef>
                <a:spcPts val="0"/>
              </a:spcBef>
              <a:spcAft>
                <a:spcPts val="600"/>
              </a:spcAft>
              <a:buClr>
                <a:schemeClr val="dk1"/>
              </a:buClr>
              <a:buSzPts val="1600"/>
              <a:buFont typeface="Arial" panose="020B0604020202020204" pitchFamily="34" charset="0"/>
              <a:buChar char="•"/>
            </a:pPr>
            <a:r>
              <a:rPr lang="en-US" sz="1600" dirty="0" smtClean="0">
                <a:solidFill>
                  <a:schemeClr val="dk1"/>
                </a:solidFill>
                <a:latin typeface="Arial" panose="020B0604020202020204" pitchFamily="34" charset="0"/>
                <a:ea typeface="Times New Roman"/>
                <a:cs typeface="Arial" panose="020B0604020202020204" pitchFamily="34" charset="0"/>
                <a:sym typeface="Times New Roman"/>
              </a:rPr>
              <a:t>How can their interests be taken into account?</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20" name="Google Shape;120;p26"/>
          <p:cNvSpPr txBox="1"/>
          <p:nvPr/>
        </p:nvSpPr>
        <p:spPr>
          <a:xfrm>
            <a:off x="522088" y="4389424"/>
            <a:ext cx="8108422" cy="49011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640"/>
              </a:spcBef>
              <a:spcAft>
                <a:spcPts val="0"/>
              </a:spcAft>
              <a:buNone/>
            </a:pPr>
            <a:r>
              <a:rPr lang="en-US" sz="1800" dirty="0" smtClean="0">
                <a:latin typeface="Arial" panose="020B0604020202020204" pitchFamily="34" charset="0"/>
                <a:ea typeface="Times New Roman"/>
                <a:cs typeface="Arial" panose="020B0604020202020204" pitchFamily="34" charset="0"/>
                <a:sym typeface="Times New Roman"/>
              </a:rPr>
              <a:t>3. Revisit the map and redraw boundaries as needed</a:t>
            </a:r>
            <a:endParaRPr sz="1800" dirty="0">
              <a:latin typeface="Arial" panose="020B0604020202020204" pitchFamily="34" charset="0"/>
              <a:ea typeface="Times New Roman"/>
              <a:cs typeface="Arial" panose="020B0604020202020204" pitchFamily="34" charset="0"/>
              <a:sym typeface="Times New Roman"/>
            </a:endParaRPr>
          </a:p>
        </p:txBody>
      </p:sp>
      <p:sp>
        <p:nvSpPr>
          <p:cNvPr id="2" name="Title 1"/>
          <p:cNvSpPr>
            <a:spLocks noGrp="1"/>
          </p:cNvSpPr>
          <p:nvPr>
            <p:ph type="title"/>
          </p:nvPr>
        </p:nvSpPr>
        <p:spPr/>
        <p:txBody>
          <a:bodyPr/>
          <a:lstStyle/>
          <a:p>
            <a:pPr lvl="0"/>
            <a:r>
              <a:rPr lang="en-GB" smtClean="0">
                <a:sym typeface="Times New Roman"/>
              </a:rPr>
              <a:t>Practical Exercise </a:t>
            </a:r>
            <a:r>
              <a:rPr lang="hr-HR" smtClean="0">
                <a:sym typeface="Times New Roman"/>
              </a:rPr>
              <a:t>2: Stakeholder Mapping</a:t>
            </a:r>
            <a:endParaRPr lang="en-GB" dirty="0"/>
          </a:p>
        </p:txBody>
      </p:sp>
    </p:spTree>
    <p:extLst>
      <p:ext uri="{BB962C8B-B14F-4D97-AF65-F5344CB8AC3E}">
        <p14:creationId xmlns:p14="http://schemas.microsoft.com/office/powerpoint/2010/main" val="771987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3" name="Title 2"/>
          <p:cNvSpPr>
            <a:spLocks noGrp="1"/>
          </p:cNvSpPr>
          <p:nvPr>
            <p:ph type="ctrTitle"/>
          </p:nvPr>
        </p:nvSpPr>
        <p:spPr/>
        <p:txBody>
          <a:bodyPr/>
          <a:lstStyle/>
          <a:p>
            <a:pPr lvl="0"/>
            <a:r>
              <a:rPr lang="en-GB" dirty="0" smtClean="0">
                <a:sym typeface="Times New Roman"/>
              </a:rPr>
              <a:t>Transboundary Conservation Areas</a:t>
            </a:r>
            <a:endParaRPr lang="en-GB" dirty="0"/>
          </a:p>
        </p:txBody>
      </p:sp>
      <p:sp>
        <p:nvSpPr>
          <p:cNvPr id="5" name="Subtitle 4"/>
          <p:cNvSpPr>
            <a:spLocks noGrp="1"/>
          </p:cNvSpPr>
          <p:nvPr>
            <p:ph type="subTitle" idx="1"/>
          </p:nvPr>
        </p:nvSpPr>
        <p:spPr/>
        <p:txBody>
          <a:bodyPr/>
          <a:lstStyle/>
          <a:p>
            <a:pPr lvl="0"/>
            <a:r>
              <a:rPr lang="en-GB" smtClean="0">
                <a:sym typeface="Times New Roman"/>
              </a:rPr>
              <a:t>End of Lesson 5</a:t>
            </a:r>
            <a:endParaRPr lang="en-GB" dirty="0">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2" name="Rectangle 11"/>
          <p:cNvSpPr/>
          <p:nvPr/>
        </p:nvSpPr>
        <p:spPr>
          <a:xfrm>
            <a:off x="522218" y="999901"/>
            <a:ext cx="8369605" cy="731520"/>
          </a:xfrm>
          <a:prstGeom prst="rect">
            <a:avLst/>
          </a:prstGeom>
          <a:solidFill>
            <a:srgbClr val="FFF2CC">
              <a:alpha val="80000"/>
            </a:srgbClr>
          </a:solidFill>
          <a:ln w="2857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Assess the enabling environment </a:t>
            </a:r>
            <a:r>
              <a:rPr lang="en-GB" sz="1800" dirty="0">
                <a:solidFill>
                  <a:schemeClr val="dk1"/>
                </a:solidFill>
                <a:latin typeface="Arial" panose="020B0604020202020204" pitchFamily="34" charset="0"/>
                <a:ea typeface="Times New Roman"/>
                <a:cs typeface="Arial" panose="020B0604020202020204" pitchFamily="34" charset="0"/>
              </a:rPr>
              <a:t>to pursue transboundary conservation </a:t>
            </a:r>
          </a:p>
        </p:txBody>
      </p:sp>
      <p:sp>
        <p:nvSpPr>
          <p:cNvPr id="13" name="Rectangle 12"/>
          <p:cNvSpPr/>
          <p:nvPr/>
        </p:nvSpPr>
        <p:spPr>
          <a:xfrm>
            <a:off x="522218" y="1807945"/>
            <a:ext cx="8369605" cy="731520"/>
          </a:xfrm>
          <a:prstGeom prst="rect">
            <a:avLst/>
          </a:prstGeom>
          <a:solidFill>
            <a:srgbClr val="FFF2CC">
              <a:alpha val="80000"/>
            </a:srgbClr>
          </a:solidFill>
          <a:ln w="2857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Define the transboundary context and relationships </a:t>
            </a:r>
            <a:r>
              <a:rPr lang="en-GB" sz="1800" dirty="0">
                <a:solidFill>
                  <a:schemeClr val="dk1"/>
                </a:solidFill>
                <a:latin typeface="Arial" panose="020B0604020202020204" pitchFamily="34" charset="0"/>
                <a:ea typeface="Times New Roman"/>
                <a:cs typeface="Arial" panose="020B0604020202020204" pitchFamily="34" charset="0"/>
              </a:rPr>
              <a:t>affecting the achievement of the conservation targets and the resulting geographic extent </a:t>
            </a:r>
          </a:p>
        </p:txBody>
      </p:sp>
      <p:sp>
        <p:nvSpPr>
          <p:cNvPr id="14" name="Rectangle 13"/>
          <p:cNvSpPr/>
          <p:nvPr/>
        </p:nvSpPr>
        <p:spPr>
          <a:xfrm>
            <a:off x="522218" y="2615989"/>
            <a:ext cx="8369605" cy="731520"/>
          </a:xfrm>
          <a:prstGeom prst="rect">
            <a:avLst/>
          </a:prstGeom>
          <a:solidFill>
            <a:srgbClr val="FFF2CC">
              <a:alpha val="80000"/>
            </a:srgbClr>
          </a:solidFill>
          <a:ln w="2857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Identify and involve stakeholders, </a:t>
            </a:r>
            <a:r>
              <a:rPr lang="en-GB" sz="1800" dirty="0">
                <a:solidFill>
                  <a:schemeClr val="dk1"/>
                </a:solidFill>
                <a:latin typeface="Arial" panose="020B0604020202020204" pitchFamily="34" charset="0"/>
                <a:ea typeface="Times New Roman"/>
                <a:cs typeface="Arial" panose="020B0604020202020204" pitchFamily="34" charset="0"/>
              </a:rPr>
              <a:t>obtain support of decision makers and ensure political will and buy-in</a:t>
            </a:r>
          </a:p>
        </p:txBody>
      </p:sp>
      <p:sp>
        <p:nvSpPr>
          <p:cNvPr id="15" name="Rectangle 14"/>
          <p:cNvSpPr/>
          <p:nvPr/>
        </p:nvSpPr>
        <p:spPr>
          <a:xfrm>
            <a:off x="522218" y="3424033"/>
            <a:ext cx="8369605" cy="731520"/>
          </a:xfrm>
          <a:prstGeom prst="rect">
            <a:avLst/>
          </a:prstGeom>
          <a:solidFill>
            <a:srgbClr val="FFF2CC">
              <a:alpha val="80000"/>
            </a:srgbClr>
          </a:solidFill>
          <a:ln w="2857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dirty="0" smtClean="0">
                <a:solidFill>
                  <a:schemeClr val="dk1"/>
                </a:solidFill>
                <a:latin typeface="Arial" panose="020B0604020202020204" pitchFamily="34" charset="0"/>
                <a:ea typeface="Times New Roman"/>
                <a:cs typeface="Arial" panose="020B0604020202020204" pitchFamily="34" charset="0"/>
              </a:rPr>
              <a:t>Agree on </a:t>
            </a:r>
            <a:r>
              <a:rPr lang="en-GB" sz="1800" b="1" dirty="0" smtClean="0">
                <a:solidFill>
                  <a:schemeClr val="dk1"/>
                </a:solidFill>
                <a:latin typeface="Arial" panose="020B0604020202020204" pitchFamily="34" charset="0"/>
                <a:ea typeface="Times New Roman"/>
                <a:cs typeface="Arial" panose="020B0604020202020204" pitchFamily="34" charset="0"/>
              </a:rPr>
              <a:t>common values and joint vision</a:t>
            </a:r>
            <a:endParaRPr lang="en-GB" sz="1800" b="1" dirty="0">
              <a:solidFill>
                <a:schemeClr val="dk1"/>
              </a:solidFill>
              <a:latin typeface="Arial" panose="020B0604020202020204" pitchFamily="34" charset="0"/>
              <a:ea typeface="Times New Roman"/>
              <a:cs typeface="Arial" panose="020B0604020202020204" pitchFamily="34" charset="0"/>
            </a:endParaRPr>
          </a:p>
        </p:txBody>
      </p:sp>
      <p:sp>
        <p:nvSpPr>
          <p:cNvPr id="16" name="Rectangle 15"/>
          <p:cNvSpPr/>
          <p:nvPr/>
        </p:nvSpPr>
        <p:spPr>
          <a:xfrm>
            <a:off x="522218" y="4232079"/>
            <a:ext cx="8369605" cy="731520"/>
          </a:xfrm>
          <a:prstGeom prst="rect">
            <a:avLst/>
          </a:prstGeom>
          <a:solidFill>
            <a:srgbClr val="FFF2CC">
              <a:alpha val="80000"/>
            </a:srgbClr>
          </a:solidFill>
          <a:ln w="2857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dirty="0">
                <a:solidFill>
                  <a:schemeClr val="dk1"/>
                </a:solidFill>
                <a:latin typeface="Arial" panose="020B0604020202020204" pitchFamily="34" charset="0"/>
                <a:ea typeface="Times New Roman"/>
                <a:cs typeface="Arial" panose="020B0604020202020204" pitchFamily="34" charset="0"/>
              </a:rPr>
              <a:t>Determine</a:t>
            </a:r>
            <a:r>
              <a:rPr lang="en-GB" sz="1800" b="1" dirty="0">
                <a:solidFill>
                  <a:schemeClr val="dk1"/>
                </a:solidFill>
                <a:latin typeface="Arial" panose="020B0604020202020204" pitchFamily="34" charset="0"/>
                <a:ea typeface="Times New Roman"/>
                <a:cs typeface="Arial" panose="020B0604020202020204" pitchFamily="34" charset="0"/>
              </a:rPr>
              <a:t> common transboundary management objectives </a:t>
            </a:r>
            <a:r>
              <a:rPr lang="en-GB" sz="1800" dirty="0">
                <a:solidFill>
                  <a:schemeClr val="dk1"/>
                </a:solidFill>
                <a:latin typeface="Arial" panose="020B0604020202020204" pitchFamily="34" charset="0"/>
                <a:ea typeface="Times New Roman"/>
                <a:cs typeface="Arial" panose="020B0604020202020204" pitchFamily="34" charset="0"/>
              </a:rPr>
              <a:t>and develop cooperative agreements</a:t>
            </a:r>
          </a:p>
        </p:txBody>
      </p:sp>
      <p:sp>
        <p:nvSpPr>
          <p:cNvPr id="3" name="Title 2"/>
          <p:cNvSpPr>
            <a:spLocks noGrp="1"/>
          </p:cNvSpPr>
          <p:nvPr>
            <p:ph type="title"/>
          </p:nvPr>
        </p:nvSpPr>
        <p:spPr>
          <a:xfrm>
            <a:off x="1097280" y="126712"/>
            <a:ext cx="8046720" cy="461665"/>
          </a:xfrm>
        </p:spPr>
        <p:txBody>
          <a:bodyPr/>
          <a:lstStyle/>
          <a:p>
            <a:pPr lvl="0"/>
            <a:r>
              <a:rPr lang="en-US" sz="2400" dirty="0" smtClean="0">
                <a:sym typeface="Times New Roman"/>
              </a:rPr>
              <a:t>Factors of Success</a:t>
            </a:r>
            <a:endParaRPr lang="en-US" sz="2400" dirty="0">
              <a:sym typeface="Calibri"/>
            </a:endParaRPr>
          </a:p>
        </p:txBody>
      </p:sp>
    </p:spTree>
    <p:extLst>
      <p:ext uri="{BB962C8B-B14F-4D97-AF65-F5344CB8AC3E}">
        <p14:creationId xmlns:p14="http://schemas.microsoft.com/office/powerpoint/2010/main" val="2541222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6"/>
          <p:cNvSpPr/>
          <p:nvPr/>
        </p:nvSpPr>
        <p:spPr>
          <a:xfrm>
            <a:off x="583049" y="1675497"/>
            <a:ext cx="7977900" cy="844173"/>
          </a:xfrm>
          <a:prstGeom prst="round2SameRect">
            <a:avLst>
              <a:gd name="adj1" fmla="val 16667"/>
              <a:gd name="adj2" fmla="val 0"/>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dirty="0">
                <a:latin typeface="Arial" panose="020B0604020202020204" pitchFamily="34" charset="0"/>
                <a:ea typeface="Times New Roman"/>
                <a:cs typeface="Arial" panose="020B0604020202020204" pitchFamily="34" charset="0"/>
                <a:sym typeface="Times New Roman"/>
              </a:rPr>
              <a:t>Initiating Transboundary </a:t>
            </a:r>
            <a:r>
              <a:rPr lang="en" sz="2400" b="1" dirty="0" smtClean="0">
                <a:latin typeface="Arial" panose="020B0604020202020204" pitchFamily="34" charset="0"/>
                <a:ea typeface="Times New Roman"/>
                <a:cs typeface="Arial" panose="020B0604020202020204" pitchFamily="34" charset="0"/>
                <a:sym typeface="Times New Roman"/>
              </a:rPr>
              <a:t>Conservation</a:t>
            </a:r>
            <a:r>
              <a:rPr lang="hr-HR" sz="2400" b="1" dirty="0" smtClean="0">
                <a:latin typeface="Arial" panose="020B0604020202020204" pitchFamily="34" charset="0"/>
                <a:ea typeface="Times New Roman"/>
                <a:cs typeface="Arial" panose="020B0604020202020204" pitchFamily="34" charset="0"/>
                <a:sym typeface="Times New Roman"/>
              </a:rPr>
              <a:t>: </a:t>
            </a:r>
            <a:endParaRPr lang="en-US" sz="2400" b="1" dirty="0" smtClean="0">
              <a:latin typeface="Arial" panose="020B0604020202020204" pitchFamily="34" charset="0"/>
              <a:ea typeface="Times New Roman"/>
              <a:cs typeface="Arial" panose="020B0604020202020204" pitchFamily="34" charset="0"/>
              <a:sym typeface="Times New Roman"/>
            </a:endParaRPr>
          </a:p>
          <a:p>
            <a:pPr marL="0" lvl="0" indent="0" algn="ctr" rtl="0">
              <a:spcBef>
                <a:spcPts val="0"/>
              </a:spcBef>
              <a:spcAft>
                <a:spcPts val="0"/>
              </a:spcAft>
              <a:buClr>
                <a:srgbClr val="000000"/>
              </a:buClr>
              <a:buSzPts val="1100"/>
              <a:buFont typeface="Arial"/>
              <a:buNone/>
            </a:pPr>
            <a:r>
              <a:rPr lang="hr-HR" sz="2400" b="1" dirty="0" smtClean="0">
                <a:latin typeface="Arial" panose="020B0604020202020204" pitchFamily="34" charset="0"/>
                <a:ea typeface="Times New Roman"/>
                <a:cs typeface="Arial" panose="020B0604020202020204" pitchFamily="34" charset="0"/>
                <a:sym typeface="Times New Roman"/>
              </a:rPr>
              <a:t>Design the Process I</a:t>
            </a:r>
            <a:r>
              <a:rPr lang="en" sz="2400" b="1" dirty="0" smtClean="0">
                <a:latin typeface="Arial" panose="020B0604020202020204" pitchFamily="34" charset="0"/>
                <a:ea typeface="Times New Roman"/>
                <a:cs typeface="Arial" panose="020B0604020202020204" pitchFamily="34" charset="0"/>
                <a:sym typeface="Times New Roman"/>
              </a:rPr>
              <a:t> </a:t>
            </a:r>
            <a:endParaRPr sz="2400" b="1" dirty="0"/>
          </a:p>
        </p:txBody>
      </p:sp>
      <p:sp>
        <p:nvSpPr>
          <p:cNvPr id="120" name="Google Shape;120;p26"/>
          <p:cNvSpPr txBox="1"/>
          <p:nvPr/>
        </p:nvSpPr>
        <p:spPr>
          <a:xfrm>
            <a:off x="583049" y="3469607"/>
            <a:ext cx="7977900" cy="737354"/>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640"/>
              </a:spcBef>
              <a:spcAft>
                <a:spcPts val="0"/>
              </a:spcAft>
              <a:buNone/>
            </a:pPr>
            <a:r>
              <a:rPr lang="en" sz="2200" dirty="0">
                <a:latin typeface="Arial" panose="020B0604020202020204" pitchFamily="34" charset="0"/>
                <a:ea typeface="Times New Roman"/>
                <a:cs typeface="Arial" panose="020B0604020202020204" pitchFamily="34" charset="0"/>
                <a:sym typeface="Times New Roman"/>
              </a:rPr>
              <a:t>Involving </a:t>
            </a:r>
            <a:r>
              <a:rPr lang="en" sz="2200" dirty="0" smtClean="0">
                <a:latin typeface="Arial" panose="020B0604020202020204" pitchFamily="34" charset="0"/>
                <a:ea typeface="Times New Roman"/>
                <a:cs typeface="Arial" panose="020B0604020202020204" pitchFamily="34" charset="0"/>
                <a:sym typeface="Times New Roman"/>
              </a:rPr>
              <a:t>people </a:t>
            </a:r>
            <a:r>
              <a:rPr lang="en" sz="2200" dirty="0">
                <a:latin typeface="Arial" panose="020B0604020202020204" pitchFamily="34" charset="0"/>
                <a:ea typeface="Times New Roman"/>
                <a:cs typeface="Arial" panose="020B0604020202020204" pitchFamily="34" charset="0"/>
                <a:sym typeface="Times New Roman"/>
              </a:rPr>
              <a:t>and </a:t>
            </a:r>
            <a:r>
              <a:rPr lang="en" sz="2200" dirty="0" smtClean="0">
                <a:latin typeface="Arial" panose="020B0604020202020204" pitchFamily="34" charset="0"/>
                <a:ea typeface="Times New Roman"/>
                <a:cs typeface="Arial" panose="020B0604020202020204" pitchFamily="34" charset="0"/>
                <a:sym typeface="Times New Roman"/>
              </a:rPr>
              <a:t>generating support </a:t>
            </a:r>
            <a:endParaRPr sz="2200" dirty="0">
              <a:latin typeface="Arial" panose="020B0604020202020204" pitchFamily="34" charset="0"/>
              <a:ea typeface="Times New Roman"/>
              <a:cs typeface="Arial" panose="020B0604020202020204" pitchFamily="34" charset="0"/>
              <a:sym typeface="Times New Roman"/>
            </a:endParaRPr>
          </a:p>
        </p:txBody>
      </p:sp>
      <p:sp>
        <p:nvSpPr>
          <p:cNvPr id="121" name="Google Shape;121;p26"/>
          <p:cNvSpPr txBox="1"/>
          <p:nvPr/>
        </p:nvSpPr>
        <p:spPr>
          <a:xfrm>
            <a:off x="583049" y="4290060"/>
            <a:ext cx="7977900" cy="685800"/>
          </a:xfrm>
          <a:prstGeom prst="rect">
            <a:avLst/>
          </a:prstGeom>
          <a:solidFill>
            <a:srgbClr val="FFF2CC">
              <a:alpha val="80750"/>
            </a:srgbClr>
          </a:solidFill>
          <a:ln w="9525"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640"/>
              </a:spcBef>
              <a:spcAft>
                <a:spcPts val="0"/>
              </a:spcAft>
              <a:buNone/>
            </a:pPr>
            <a:r>
              <a:rPr lang="en" sz="2200" dirty="0">
                <a:latin typeface="Arial" panose="020B0604020202020204" pitchFamily="34" charset="0"/>
                <a:ea typeface="Times New Roman"/>
                <a:cs typeface="Arial" panose="020B0604020202020204" pitchFamily="34" charset="0"/>
                <a:sym typeface="Times New Roman"/>
              </a:rPr>
              <a:t>Defining the </a:t>
            </a:r>
            <a:r>
              <a:rPr lang="en" sz="2200" dirty="0" smtClean="0">
                <a:latin typeface="Arial" panose="020B0604020202020204" pitchFamily="34" charset="0"/>
                <a:ea typeface="Times New Roman"/>
                <a:cs typeface="Arial" panose="020B0604020202020204" pitchFamily="34" charset="0"/>
                <a:sym typeface="Times New Roman"/>
              </a:rPr>
              <a:t>geographic </a:t>
            </a:r>
            <a:r>
              <a:rPr lang="en" sz="2200" dirty="0">
                <a:latin typeface="Arial" panose="020B0604020202020204" pitchFamily="34" charset="0"/>
                <a:ea typeface="Times New Roman"/>
                <a:cs typeface="Arial" panose="020B0604020202020204" pitchFamily="34" charset="0"/>
                <a:sym typeface="Times New Roman"/>
              </a:rPr>
              <a:t>e</a:t>
            </a:r>
            <a:r>
              <a:rPr lang="en" sz="2200" dirty="0" smtClean="0">
                <a:latin typeface="Arial" panose="020B0604020202020204" pitchFamily="34" charset="0"/>
                <a:ea typeface="Times New Roman"/>
                <a:cs typeface="Arial" panose="020B0604020202020204" pitchFamily="34" charset="0"/>
                <a:sym typeface="Times New Roman"/>
              </a:rPr>
              <a:t>xtent </a:t>
            </a:r>
            <a:endParaRPr sz="2200" dirty="0">
              <a:latin typeface="Arial" panose="020B0604020202020204" pitchFamily="34" charset="0"/>
              <a:ea typeface="Times New Roman"/>
              <a:cs typeface="Arial" panose="020B0604020202020204" pitchFamily="34" charset="0"/>
              <a:sym typeface="Times New Roman"/>
            </a:endParaRPr>
          </a:p>
        </p:txBody>
      </p:sp>
      <p:sp>
        <p:nvSpPr>
          <p:cNvPr id="8" name="Google Shape;120;p26"/>
          <p:cNvSpPr txBox="1"/>
          <p:nvPr/>
        </p:nvSpPr>
        <p:spPr>
          <a:xfrm>
            <a:off x="583049" y="2616108"/>
            <a:ext cx="7977900" cy="770400"/>
          </a:xfrm>
          <a:prstGeom prst="rect">
            <a:avLst/>
          </a:prstGeom>
          <a:solidFill>
            <a:srgbClr val="FFF2CC">
              <a:alpha val="80392"/>
            </a:srgbClr>
          </a:solidFill>
          <a:ln w="9525"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640"/>
              </a:spcBef>
              <a:spcAft>
                <a:spcPts val="0"/>
              </a:spcAft>
              <a:buNone/>
            </a:pPr>
            <a:r>
              <a:rPr lang="en" sz="2200" dirty="0" smtClean="0">
                <a:latin typeface="Arial" panose="020B0604020202020204" pitchFamily="34" charset="0"/>
                <a:ea typeface="Times New Roman"/>
                <a:cs typeface="Arial" panose="020B0604020202020204" pitchFamily="34" charset="0"/>
                <a:sym typeface="Times New Roman"/>
              </a:rPr>
              <a:t>Determining leadership</a:t>
            </a:r>
            <a:endParaRPr sz="2200" dirty="0">
              <a:latin typeface="Arial" panose="020B0604020202020204" pitchFamily="34" charset="0"/>
              <a:ea typeface="Times New Roman"/>
              <a:cs typeface="Arial" panose="020B0604020202020204" pitchFamily="34" charset="0"/>
              <a:sym typeface="Times New Roman"/>
            </a:endParaRPr>
          </a:p>
        </p:txBody>
      </p:sp>
      <p:sp>
        <p:nvSpPr>
          <p:cNvPr id="2" name="Title 1"/>
          <p:cNvSpPr>
            <a:spLocks noGrp="1"/>
          </p:cNvSpPr>
          <p:nvPr>
            <p:ph type="title"/>
          </p:nvPr>
        </p:nvSpPr>
        <p:spPr>
          <a:xfrm>
            <a:off x="1097280" y="126712"/>
            <a:ext cx="8046720" cy="461665"/>
          </a:xfrm>
        </p:spPr>
        <p:txBody>
          <a:bodyPr/>
          <a:lstStyle/>
          <a:p>
            <a:r>
              <a:rPr lang="en-GB" sz="2400" dirty="0" smtClean="0"/>
              <a:t>Lesson Overview &amp; Goals</a:t>
            </a:r>
            <a:endParaRPr lang="en-GB"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6119"/>
            <a:ext cx="9144000" cy="3707027"/>
          </a:xfrm>
          <a:prstGeom prst="rect">
            <a:avLst/>
          </a:prstGeom>
        </p:spPr>
      </p:pic>
      <p:sp>
        <p:nvSpPr>
          <p:cNvPr id="2" name="Title 1"/>
          <p:cNvSpPr>
            <a:spLocks noGrp="1"/>
          </p:cNvSpPr>
          <p:nvPr>
            <p:ph type="title"/>
          </p:nvPr>
        </p:nvSpPr>
        <p:spPr>
          <a:xfrm>
            <a:off x="1097280" y="126712"/>
            <a:ext cx="8046720" cy="461665"/>
          </a:xfrm>
        </p:spPr>
        <p:txBody>
          <a:bodyPr/>
          <a:lstStyle/>
          <a:p>
            <a:pPr lvl="0"/>
            <a:r>
              <a:rPr lang="en-GB" sz="2400" dirty="0" smtClean="0">
                <a:sym typeface="Times New Roman"/>
              </a:rPr>
              <a:t>Design: Match the </a:t>
            </a:r>
            <a:r>
              <a:rPr lang="hr-HR" sz="2400" dirty="0" smtClean="0">
                <a:sym typeface="Times New Roman"/>
              </a:rPr>
              <a:t>Process </a:t>
            </a:r>
            <a:r>
              <a:rPr lang="en-GB" sz="2400" dirty="0" smtClean="0">
                <a:sym typeface="Times New Roman"/>
              </a:rPr>
              <a:t>to the </a:t>
            </a:r>
            <a:r>
              <a:rPr lang="hr-HR" sz="2400" dirty="0" smtClean="0">
                <a:sym typeface="Times New Roman"/>
              </a:rPr>
              <a:t>Situation</a:t>
            </a:r>
            <a:endParaRPr lang="en-GB" sz="2400" dirty="0"/>
          </a:p>
        </p:txBody>
      </p:sp>
    </p:spTree>
    <p:extLst>
      <p:ext uri="{BB962C8B-B14F-4D97-AF65-F5344CB8AC3E}">
        <p14:creationId xmlns:p14="http://schemas.microsoft.com/office/powerpoint/2010/main" val="1019906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35"/>
        <p:cNvGrpSpPr/>
        <p:nvPr/>
      </p:nvGrpSpPr>
      <p:grpSpPr>
        <a:xfrm>
          <a:off x="0" y="0"/>
          <a:ext cx="0" cy="0"/>
          <a:chOff x="0" y="0"/>
          <a:chExt cx="0" cy="0"/>
        </a:xfrm>
      </p:grpSpPr>
      <p:sp>
        <p:nvSpPr>
          <p:cNvPr id="12" name="Google Shape;129;p27"/>
          <p:cNvSpPr txBox="1"/>
          <p:nvPr/>
        </p:nvSpPr>
        <p:spPr>
          <a:xfrm>
            <a:off x="337805" y="1140950"/>
            <a:ext cx="5346714" cy="623700"/>
          </a:xfrm>
          <a:prstGeom prst="rect">
            <a:avLst/>
          </a:prstGeom>
          <a:solidFill>
            <a:srgbClr val="FFF2CC"/>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smtClean="0">
                <a:solidFill>
                  <a:schemeClr val="dk1"/>
                </a:solidFill>
                <a:latin typeface="Arial" panose="020B0604020202020204" pitchFamily="34" charset="0"/>
                <a:ea typeface="Times New Roman"/>
                <a:cs typeface="Arial" panose="020B0604020202020204" pitchFamily="34" charset="0"/>
                <a:sym typeface="Times New Roman"/>
              </a:rPr>
              <a:t>Leadership Functions</a:t>
            </a:r>
            <a:endParaRPr sz="2200" b="1"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3" name="Google Shape;128;p27"/>
          <p:cNvSpPr txBox="1"/>
          <p:nvPr/>
        </p:nvSpPr>
        <p:spPr>
          <a:xfrm>
            <a:off x="337804" y="1829965"/>
            <a:ext cx="5346715" cy="2786950"/>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Mobilization of people</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Willingness to share</a:t>
            </a: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 and devolve</a:t>
            </a: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 power</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Synthesizing ideas</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Assembling resources</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Forging alliances with others</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Inviting people to take ownership of a shared vision</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Overcoming differences</a:t>
            </a:r>
          </a:p>
          <a:p>
            <a:pPr marL="457200" lvl="0" indent="-330200" rtl="0">
              <a:lnSpc>
                <a:spcPct val="115000"/>
              </a:lnSpc>
              <a:spcBef>
                <a:spcPts val="0"/>
              </a:spcBef>
              <a:spcAft>
                <a:spcPts val="0"/>
              </a:spcAft>
              <a:buClr>
                <a:schemeClr val="dk1"/>
              </a:buClr>
              <a:buSzPts val="1600"/>
              <a:buFont typeface="Times New Roman"/>
              <a:buChar char="●"/>
            </a:pP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Sustaining relationships</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2787" y="762000"/>
            <a:ext cx="2847703" cy="4252570"/>
          </a:xfrm>
          <a:prstGeom prst="rect">
            <a:avLst/>
          </a:prstGeom>
        </p:spPr>
      </p:pic>
      <p:sp>
        <p:nvSpPr>
          <p:cNvPr id="3" name="Title 2"/>
          <p:cNvSpPr>
            <a:spLocks noGrp="1"/>
          </p:cNvSpPr>
          <p:nvPr>
            <p:ph type="title"/>
          </p:nvPr>
        </p:nvSpPr>
        <p:spPr/>
        <p:txBody>
          <a:bodyPr/>
          <a:lstStyle/>
          <a:p>
            <a:r>
              <a:rPr lang="en-US" dirty="0" smtClean="0"/>
              <a:t>Determining Leadership</a:t>
            </a:r>
            <a:endParaRPr lang="en-GB" dirty="0"/>
          </a:p>
        </p:txBody>
      </p:sp>
    </p:spTree>
    <p:extLst>
      <p:ext uri="{BB962C8B-B14F-4D97-AF65-F5344CB8AC3E}">
        <p14:creationId xmlns:p14="http://schemas.microsoft.com/office/powerpoint/2010/main" val="2333997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35"/>
        <p:cNvGrpSpPr/>
        <p:nvPr/>
      </p:nvGrpSpPr>
      <p:grpSpPr>
        <a:xfrm>
          <a:off x="0" y="0"/>
          <a:ext cx="0" cy="0"/>
          <a:chOff x="0" y="0"/>
          <a:chExt cx="0" cy="0"/>
        </a:xfrm>
      </p:grpSpPr>
      <p:sp>
        <p:nvSpPr>
          <p:cNvPr id="138" name="Google Shape;138;p28"/>
          <p:cNvSpPr txBox="1"/>
          <p:nvPr/>
        </p:nvSpPr>
        <p:spPr>
          <a:xfrm>
            <a:off x="346841" y="3093150"/>
            <a:ext cx="8544509" cy="546600"/>
          </a:xfrm>
          <a:prstGeom prst="rect">
            <a:avLst/>
          </a:prstGeom>
          <a:solidFill>
            <a:srgbClr val="FFE599">
              <a:alpha val="76900"/>
            </a:srgbClr>
          </a:solid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Leaders must be effective in working across borders and working with a diverse range of </a:t>
            </a: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interests</a:t>
            </a: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 and important stakeholders</a:t>
            </a: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0" name="Google Shape;140;p28"/>
          <p:cNvSpPr txBox="1"/>
          <p:nvPr/>
        </p:nvSpPr>
        <p:spPr>
          <a:xfrm>
            <a:off x="636850" y="381230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Pioneer</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1" name="Google Shape;141;p28"/>
          <p:cNvSpPr txBox="1"/>
          <p:nvPr/>
        </p:nvSpPr>
        <p:spPr>
          <a:xfrm>
            <a:off x="636850" y="440365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Sponsor</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2" name="Google Shape;142;p28"/>
          <p:cNvSpPr txBox="1"/>
          <p:nvPr/>
        </p:nvSpPr>
        <p:spPr>
          <a:xfrm>
            <a:off x="3462288" y="381230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Thought Leader</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3" name="Google Shape;143;p28"/>
          <p:cNvSpPr txBox="1"/>
          <p:nvPr/>
        </p:nvSpPr>
        <p:spPr>
          <a:xfrm>
            <a:off x="3462300" y="440365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Networker</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4" name="Google Shape;144;p28"/>
          <p:cNvSpPr txBox="1"/>
          <p:nvPr/>
        </p:nvSpPr>
        <p:spPr>
          <a:xfrm>
            <a:off x="6443350" y="440365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Steward</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5" name="Google Shape;145;p28"/>
          <p:cNvSpPr txBox="1"/>
          <p:nvPr/>
        </p:nvSpPr>
        <p:spPr>
          <a:xfrm>
            <a:off x="6443350" y="3812300"/>
            <a:ext cx="2219400" cy="418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Facilitator</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2594" b="39628"/>
          <a:stretch/>
        </p:blipFill>
        <p:spPr>
          <a:xfrm>
            <a:off x="636850" y="907850"/>
            <a:ext cx="7864831" cy="1943100"/>
          </a:xfrm>
          <a:prstGeom prst="rect">
            <a:avLst/>
          </a:prstGeom>
        </p:spPr>
      </p:pic>
      <p:sp>
        <p:nvSpPr>
          <p:cNvPr id="2" name="Title 1"/>
          <p:cNvSpPr>
            <a:spLocks noGrp="1"/>
          </p:cNvSpPr>
          <p:nvPr>
            <p:ph type="title"/>
          </p:nvPr>
        </p:nvSpPr>
        <p:spPr/>
        <p:txBody>
          <a:bodyPr/>
          <a:lstStyle/>
          <a:p>
            <a:r>
              <a:rPr lang="en-US" smtClean="0"/>
              <a:t>Determining Leadership</a:t>
            </a:r>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5"/>
        <p:cNvGrpSpPr/>
        <p:nvPr/>
      </p:nvGrpSpPr>
      <p:grpSpPr>
        <a:xfrm>
          <a:off x="0" y="0"/>
          <a:ext cx="0" cy="0"/>
          <a:chOff x="0" y="0"/>
          <a:chExt cx="0" cy="0"/>
        </a:xfrm>
      </p:grpSpPr>
      <p:sp>
        <p:nvSpPr>
          <p:cNvPr id="128" name="Google Shape;128;p27"/>
          <p:cNvSpPr txBox="1"/>
          <p:nvPr/>
        </p:nvSpPr>
        <p:spPr>
          <a:xfrm>
            <a:off x="3381450" y="874000"/>
            <a:ext cx="5172000" cy="1858551"/>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127000" lvl="0" rtl="0">
              <a:lnSpc>
                <a:spcPct val="115000"/>
              </a:lnSpc>
              <a:spcBef>
                <a:spcPts val="0"/>
              </a:spcBef>
              <a:spcAft>
                <a:spcPts val="0"/>
              </a:spcAft>
              <a:buClr>
                <a:schemeClr val="dk1"/>
              </a:buClr>
              <a:buSzPts val="1600"/>
            </a:pPr>
            <a:r>
              <a:rPr lang="en" sz="1600" b="1" dirty="0">
                <a:solidFill>
                  <a:schemeClr val="dk1"/>
                </a:solidFill>
                <a:latin typeface="Arial" panose="020B0604020202020204" pitchFamily="34" charset="0"/>
                <a:ea typeface="Times New Roman"/>
                <a:cs typeface="Arial" panose="020B0604020202020204" pitchFamily="34" charset="0"/>
                <a:sym typeface="Times New Roman"/>
              </a:rPr>
              <a:t>Understanding local </a:t>
            </a:r>
            <a:r>
              <a:rPr lang="en" sz="1600" b="1" dirty="0" smtClean="0">
                <a:solidFill>
                  <a:schemeClr val="dk1"/>
                </a:solidFill>
                <a:latin typeface="Arial" panose="020B0604020202020204" pitchFamily="34" charset="0"/>
                <a:ea typeface="Times New Roman"/>
                <a:cs typeface="Arial" panose="020B0604020202020204" pitchFamily="34" charset="0"/>
                <a:sym typeface="Times New Roman"/>
              </a:rPr>
              <a:t>issues</a:t>
            </a:r>
          </a:p>
          <a:p>
            <a:pPr marL="457200" lvl="0" indent="-330200">
              <a:lnSpc>
                <a:spcPct val="115000"/>
              </a:lnSpc>
              <a:buClr>
                <a:schemeClr val="dk1"/>
              </a:buClr>
              <a:buSzPts val="1600"/>
              <a:buFont typeface="Times New Roman"/>
              <a:buChar char="●"/>
            </a:pPr>
            <a:r>
              <a:rPr lang="en-GB" sz="1600" dirty="0">
                <a:solidFill>
                  <a:schemeClr val="dk1"/>
                </a:solidFill>
                <a:latin typeface="Arial" panose="020B0604020202020204" pitchFamily="34" charset="0"/>
                <a:ea typeface="Times New Roman"/>
                <a:cs typeface="Arial" panose="020B0604020202020204" pitchFamily="34" charset="0"/>
                <a:sym typeface="Times New Roman"/>
              </a:rPr>
              <a:t>Economic</a:t>
            </a:r>
          </a:p>
          <a:p>
            <a:pPr marL="457200" lvl="0" indent="-330200">
              <a:lnSpc>
                <a:spcPct val="115000"/>
              </a:lnSpc>
              <a:buClr>
                <a:schemeClr val="dk1"/>
              </a:buClr>
              <a:buSzPts val="1600"/>
              <a:buFont typeface="Times New Roman"/>
              <a:buChar char="●"/>
            </a:pPr>
            <a:r>
              <a:rPr lang="en-GB" sz="1600" dirty="0">
                <a:solidFill>
                  <a:schemeClr val="dk1"/>
                </a:solidFill>
                <a:latin typeface="Arial" panose="020B0604020202020204" pitchFamily="34" charset="0"/>
                <a:ea typeface="Times New Roman"/>
                <a:cs typeface="Arial" panose="020B0604020202020204" pitchFamily="34" charset="0"/>
                <a:sym typeface="Times New Roman"/>
              </a:rPr>
              <a:t>Political</a:t>
            </a:r>
          </a:p>
          <a:p>
            <a:pPr marL="457200" lvl="0" indent="-330200">
              <a:lnSpc>
                <a:spcPct val="115000"/>
              </a:lnSpc>
              <a:buClr>
                <a:schemeClr val="dk1"/>
              </a:buClr>
              <a:buSzPts val="1600"/>
              <a:buFont typeface="Times New Roman"/>
              <a:buChar char="●"/>
            </a:pPr>
            <a:r>
              <a:rPr lang="en-GB" sz="1600" dirty="0">
                <a:solidFill>
                  <a:schemeClr val="dk1"/>
                </a:solidFill>
                <a:latin typeface="Arial" panose="020B0604020202020204" pitchFamily="34" charset="0"/>
                <a:ea typeface="Times New Roman"/>
                <a:cs typeface="Arial" panose="020B0604020202020204" pitchFamily="34" charset="0"/>
                <a:sym typeface="Times New Roman"/>
              </a:rPr>
              <a:t>Social and Cultural </a:t>
            </a:r>
            <a:endParaRPr lang="hr-HR" sz="16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30200">
              <a:lnSpc>
                <a:spcPct val="115000"/>
              </a:lnSpc>
              <a:buClr>
                <a:schemeClr val="dk1"/>
              </a:buClr>
              <a:buSzPts val="1600"/>
              <a:buFont typeface="Times New Roman"/>
              <a:buChar char="●"/>
            </a:pP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Historical</a:t>
            </a:r>
            <a:endParaRPr lang="en-GB" sz="16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30200">
              <a:lnSpc>
                <a:spcPct val="115000"/>
              </a:lnSpc>
              <a:buClr>
                <a:schemeClr val="dk1"/>
              </a:buClr>
              <a:buSzPts val="1600"/>
              <a:buFont typeface="Times New Roman"/>
              <a:buChar char="●"/>
            </a:pPr>
            <a:r>
              <a:rPr lang="en-GB" sz="1600" dirty="0">
                <a:solidFill>
                  <a:schemeClr val="dk1"/>
                </a:solidFill>
                <a:latin typeface="Arial" panose="020B0604020202020204" pitchFamily="34" charset="0"/>
                <a:ea typeface="Times New Roman"/>
                <a:cs typeface="Arial" panose="020B0604020202020204" pitchFamily="34" charset="0"/>
                <a:sym typeface="Times New Roman"/>
              </a:rPr>
              <a:t>Environmental &amp; </a:t>
            </a: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resource </a:t>
            </a:r>
            <a:r>
              <a:rPr lang="en-GB" sz="1600" dirty="0" smtClean="0">
                <a:solidFill>
                  <a:schemeClr val="dk1"/>
                </a:solidFill>
                <a:latin typeface="Arial" panose="020B0604020202020204" pitchFamily="34" charset="0"/>
                <a:ea typeface="Times New Roman"/>
                <a:cs typeface="Arial" panose="020B0604020202020204" pitchFamily="34" charset="0"/>
                <a:sym typeface="Times New Roman"/>
              </a:rPr>
              <a:t>management </a:t>
            </a: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sz="1600"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130" name="Google Shape;130;p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2125" y="874000"/>
            <a:ext cx="2598651" cy="4169149"/>
          </a:xfrm>
          <a:prstGeom prst="rect">
            <a:avLst/>
          </a:prstGeom>
          <a:noFill/>
          <a:ln>
            <a:noFill/>
          </a:ln>
        </p:spPr>
      </p:pic>
      <p:sp>
        <p:nvSpPr>
          <p:cNvPr id="131" name="Google Shape;131;p27"/>
          <p:cNvSpPr txBox="1"/>
          <p:nvPr/>
        </p:nvSpPr>
        <p:spPr>
          <a:xfrm>
            <a:off x="3381450" y="2811053"/>
            <a:ext cx="5172000" cy="2232096"/>
          </a:xfrm>
          <a:prstGeom prst="rect">
            <a:avLst/>
          </a:prstGeom>
          <a:solidFill>
            <a:srgbClr val="FFFFFF">
              <a:alpha val="53730"/>
            </a:srgbClr>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127000" lvl="0" rtl="0">
              <a:lnSpc>
                <a:spcPct val="115000"/>
              </a:lnSpc>
              <a:spcBef>
                <a:spcPts val="0"/>
              </a:spcBef>
              <a:spcAft>
                <a:spcPts val="0"/>
              </a:spcAft>
              <a:buClr>
                <a:schemeClr val="dk1"/>
              </a:buClr>
              <a:buSzPts val="1600"/>
            </a:pPr>
            <a:r>
              <a:rPr lang="en" sz="1600" b="1" dirty="0" smtClean="0">
                <a:solidFill>
                  <a:schemeClr val="dk1"/>
                </a:solidFill>
                <a:latin typeface="Arial" panose="020B0604020202020204" pitchFamily="34" charset="0"/>
                <a:ea typeface="Times New Roman"/>
                <a:cs typeface="Arial" panose="020B0604020202020204" pitchFamily="34" charset="0"/>
                <a:sym typeface="Times New Roman"/>
              </a:rPr>
              <a:t>Identifying relevant </a:t>
            </a:r>
            <a:r>
              <a:rPr lang="en" sz="1600" b="1" dirty="0">
                <a:solidFill>
                  <a:schemeClr val="dk1"/>
                </a:solidFill>
                <a:latin typeface="Arial" panose="020B0604020202020204" pitchFamily="34" charset="0"/>
                <a:ea typeface="Times New Roman"/>
                <a:cs typeface="Arial" panose="020B0604020202020204" pitchFamily="34" charset="0"/>
                <a:sym typeface="Times New Roman"/>
              </a:rPr>
              <a:t>transboundary stakeholders </a:t>
            </a:r>
            <a:endParaRPr sz="1600"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indent="-330200">
              <a:lnSpc>
                <a:spcPct val="115000"/>
              </a:lnSpc>
              <a:buClr>
                <a:schemeClr val="dk1"/>
              </a:buClr>
              <a:buSzPts val="1600"/>
              <a:buFont typeface="Times New Roman"/>
              <a:buChar char="●"/>
            </a:pPr>
            <a:r>
              <a:rPr lang="en" sz="1600" dirty="0">
                <a:solidFill>
                  <a:schemeClr val="dk1"/>
                </a:solidFill>
                <a:latin typeface="Arial" panose="020B0604020202020204" pitchFamily="34" charset="0"/>
                <a:ea typeface="Times New Roman"/>
                <a:cs typeface="Arial" panose="020B0604020202020204" pitchFamily="34" charset="0"/>
                <a:sym typeface="Times New Roman"/>
              </a:rPr>
              <a:t>Local communities</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indent="-330200">
              <a:lnSpc>
                <a:spcPct val="115000"/>
              </a:lnSpc>
              <a:buClr>
                <a:schemeClr val="dk1"/>
              </a:buClr>
              <a:buSzPts val="1600"/>
              <a:buFont typeface="Times New Roman"/>
              <a:buChar char="●"/>
            </a:pPr>
            <a:r>
              <a:rPr lang="en" sz="1600" dirty="0">
                <a:solidFill>
                  <a:schemeClr val="dk1"/>
                </a:solidFill>
                <a:latin typeface="Arial" panose="020B0604020202020204" pitchFamily="34" charset="0"/>
                <a:ea typeface="Times New Roman"/>
                <a:cs typeface="Arial" panose="020B0604020202020204" pitchFamily="34" charset="0"/>
                <a:sym typeface="Times New Roman"/>
              </a:rPr>
              <a:t>Relevant management agencies</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indent="-330200">
              <a:lnSpc>
                <a:spcPct val="115000"/>
              </a:lnSpc>
              <a:buClr>
                <a:schemeClr val="dk1"/>
              </a:buClr>
              <a:buSzPts val="1600"/>
              <a:buFont typeface="Times New Roman"/>
              <a:buChar char="●"/>
            </a:pPr>
            <a:r>
              <a:rPr lang="en" sz="1600" dirty="0">
                <a:solidFill>
                  <a:schemeClr val="dk1"/>
                </a:solidFill>
                <a:latin typeface="Arial" panose="020B0604020202020204" pitchFamily="34" charset="0"/>
                <a:ea typeface="Times New Roman"/>
                <a:cs typeface="Arial" panose="020B0604020202020204" pitchFamily="34" charset="0"/>
                <a:sym typeface="Times New Roman"/>
              </a:rPr>
              <a:t>Governments </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indent="-330200">
              <a:lnSpc>
                <a:spcPct val="115000"/>
              </a:lnSpc>
              <a:buClr>
                <a:schemeClr val="dk1"/>
              </a:buClr>
              <a:buSzPts val="1600"/>
              <a:buFont typeface="Times New Roman"/>
              <a:buChar char="●"/>
            </a:pPr>
            <a:r>
              <a:rPr lang="en" sz="1600" dirty="0">
                <a:solidFill>
                  <a:schemeClr val="dk1"/>
                </a:solidFill>
                <a:latin typeface="Arial" panose="020B0604020202020204" pitchFamily="34" charset="0"/>
                <a:ea typeface="Times New Roman"/>
                <a:cs typeface="Arial" panose="020B0604020202020204" pitchFamily="34" charset="0"/>
                <a:sym typeface="Times New Roman"/>
              </a:rPr>
              <a:t>Regional organizations </a:t>
            </a:r>
            <a:endParaRPr lang="hr-HR" sz="16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indent="-330200">
              <a:lnSpc>
                <a:spcPct val="115000"/>
              </a:lnSpc>
              <a:buClr>
                <a:schemeClr val="dk1"/>
              </a:buClr>
              <a:buSzPts val="1600"/>
              <a:buFont typeface="Times New Roman"/>
              <a:buChar char="●"/>
            </a:pP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Private sector</a:t>
            </a:r>
          </a:p>
          <a:p>
            <a:pPr marL="457200" indent="-330200">
              <a:lnSpc>
                <a:spcPct val="115000"/>
              </a:lnSpc>
              <a:buClr>
                <a:schemeClr val="dk1"/>
              </a:buClr>
              <a:buSzPts val="1600"/>
              <a:buFont typeface="Times New Roman"/>
              <a:buChar char="●"/>
            </a:pP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NGOs</a:t>
            </a:r>
          </a:p>
          <a:p>
            <a:pPr marL="457200" indent="-330200">
              <a:lnSpc>
                <a:spcPct val="115000"/>
              </a:lnSpc>
              <a:buClr>
                <a:schemeClr val="dk1"/>
              </a:buClr>
              <a:buSzPts val="1600"/>
              <a:buFont typeface="Times New Roman"/>
              <a:buChar char="●"/>
            </a:pPr>
            <a:r>
              <a:rPr lang="hr-HR" sz="1600" dirty="0" smtClean="0">
                <a:solidFill>
                  <a:schemeClr val="dk1"/>
                </a:solidFill>
                <a:latin typeface="Arial" panose="020B0604020202020204" pitchFamily="34" charset="0"/>
                <a:ea typeface="Times New Roman"/>
                <a:cs typeface="Arial" panose="020B0604020202020204" pitchFamily="34" charset="0"/>
                <a:sym typeface="Times New Roman"/>
              </a:rPr>
              <a:t>Donors</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2" name="Title 1"/>
          <p:cNvSpPr>
            <a:spLocks noGrp="1"/>
          </p:cNvSpPr>
          <p:nvPr>
            <p:ph type="title"/>
          </p:nvPr>
        </p:nvSpPr>
        <p:spPr/>
        <p:txBody>
          <a:bodyPr/>
          <a:lstStyle/>
          <a:p>
            <a:pPr lvl="0"/>
            <a:r>
              <a:rPr lang="en-US" dirty="0" smtClean="0">
                <a:sym typeface="Times New Roman"/>
              </a:rPr>
              <a:t>Mobilizing and </a:t>
            </a:r>
            <a:r>
              <a:rPr lang="hr-HR" dirty="0" smtClean="0">
                <a:sym typeface="Times New Roman"/>
              </a:rPr>
              <a:t>Engaging People</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49"/>
        <p:cNvGrpSpPr/>
        <p:nvPr/>
      </p:nvGrpSpPr>
      <p:grpSpPr>
        <a:xfrm>
          <a:off x="0" y="0"/>
          <a:ext cx="0" cy="0"/>
          <a:chOff x="0" y="0"/>
          <a:chExt cx="0" cy="0"/>
        </a:xfrm>
      </p:grpSpPr>
      <p:sp>
        <p:nvSpPr>
          <p:cNvPr id="153" name="Google Shape;153;p29"/>
          <p:cNvSpPr txBox="1"/>
          <p:nvPr/>
        </p:nvSpPr>
        <p:spPr>
          <a:xfrm>
            <a:off x="171625" y="3500800"/>
            <a:ext cx="1998300" cy="1324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Identify and agree on a compelling reason to act </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154;p29"/>
          <p:cNvSpPr txBox="1"/>
          <p:nvPr/>
        </p:nvSpPr>
        <p:spPr>
          <a:xfrm>
            <a:off x="2443800" y="3500800"/>
            <a:ext cx="1998300" cy="1324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Organize and </a:t>
            </a:r>
            <a:r>
              <a:rPr lang="en" sz="1600" dirty="0" smtClean="0">
                <a:solidFill>
                  <a:schemeClr val="dk1"/>
                </a:solidFill>
                <a:latin typeface="Arial" panose="020B0604020202020204" pitchFamily="34" charset="0"/>
                <a:ea typeface="Times New Roman"/>
                <a:cs typeface="Arial" panose="020B0604020202020204" pitchFamily="34" charset="0"/>
                <a:sym typeface="Times New Roman"/>
              </a:rPr>
              <a:t>distribute </a:t>
            </a:r>
            <a:r>
              <a:rPr lang="en" sz="1600" dirty="0">
                <a:solidFill>
                  <a:schemeClr val="dk1"/>
                </a:solidFill>
                <a:latin typeface="Arial" panose="020B0604020202020204" pitchFamily="34" charset="0"/>
                <a:ea typeface="Times New Roman"/>
                <a:cs typeface="Arial" panose="020B0604020202020204" pitchFamily="34" charset="0"/>
                <a:sym typeface="Times New Roman"/>
              </a:rPr>
              <a:t>work to relevant and effective parties </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155;p29"/>
          <p:cNvSpPr txBox="1"/>
          <p:nvPr/>
        </p:nvSpPr>
        <p:spPr>
          <a:xfrm>
            <a:off x="4718138" y="3500800"/>
            <a:ext cx="1998300" cy="1324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Facilitate dialogues between parties </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156;p29"/>
          <p:cNvSpPr txBox="1"/>
          <p:nvPr/>
        </p:nvSpPr>
        <p:spPr>
          <a:xfrm>
            <a:off x="6992500" y="3500800"/>
            <a:ext cx="1998300" cy="1324800"/>
          </a:xfrm>
          <a:prstGeom prst="rect">
            <a:avLst/>
          </a:prstGeom>
          <a:solidFill>
            <a:srgbClr val="FFD966">
              <a:alpha val="31520"/>
            </a:srgbClr>
          </a:solidFill>
          <a:ln w="1905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Arial" panose="020B0604020202020204" pitchFamily="34" charset="0"/>
                <a:ea typeface="Times New Roman"/>
                <a:cs typeface="Arial" panose="020B0604020202020204" pitchFamily="34" charset="0"/>
                <a:sym typeface="Times New Roman"/>
              </a:rPr>
              <a:t>Build an inclusive constituency for change</a:t>
            </a:r>
            <a:endParaRPr sz="16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157;p29"/>
          <p:cNvSpPr/>
          <p:nvPr/>
        </p:nvSpPr>
        <p:spPr>
          <a:xfrm>
            <a:off x="2093400" y="4464925"/>
            <a:ext cx="426600" cy="245700"/>
          </a:xfrm>
          <a:prstGeom prst="rightArrow">
            <a:avLst>
              <a:gd name="adj1" fmla="val 50000"/>
              <a:gd name="adj2" fmla="val 50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Google Shape;158;p29"/>
          <p:cNvSpPr/>
          <p:nvPr/>
        </p:nvSpPr>
        <p:spPr>
          <a:xfrm>
            <a:off x="4367913" y="4464925"/>
            <a:ext cx="426600" cy="245700"/>
          </a:xfrm>
          <a:prstGeom prst="rightArrow">
            <a:avLst>
              <a:gd name="adj1" fmla="val 50000"/>
              <a:gd name="adj2" fmla="val 50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Google Shape;159;p29"/>
          <p:cNvSpPr/>
          <p:nvPr/>
        </p:nvSpPr>
        <p:spPr>
          <a:xfrm>
            <a:off x="6642450" y="4464925"/>
            <a:ext cx="426600" cy="245700"/>
          </a:xfrm>
          <a:prstGeom prst="rightArrow">
            <a:avLst>
              <a:gd name="adj1" fmla="val 50000"/>
              <a:gd name="adj2" fmla="val 50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8138" y="860452"/>
            <a:ext cx="3631217" cy="24329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800" y="860452"/>
            <a:ext cx="4010300" cy="2432916"/>
          </a:xfrm>
          <a:prstGeom prst="rect">
            <a:avLst/>
          </a:prstGeom>
        </p:spPr>
      </p:pic>
      <p:sp>
        <p:nvSpPr>
          <p:cNvPr id="4" name="Title 3"/>
          <p:cNvSpPr>
            <a:spLocks noGrp="1"/>
          </p:cNvSpPr>
          <p:nvPr>
            <p:ph type="title"/>
          </p:nvPr>
        </p:nvSpPr>
        <p:spPr/>
        <p:txBody>
          <a:bodyPr/>
          <a:lstStyle/>
          <a:p>
            <a:pPr lvl="0"/>
            <a:r>
              <a:rPr lang="en-GB" smtClean="0">
                <a:sym typeface="Times New Roman"/>
              </a:rPr>
              <a:t>Mobilizing and Engaging People </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3"/>
        <p:cNvGrpSpPr/>
        <p:nvPr/>
      </p:nvGrpSpPr>
      <p:grpSpPr>
        <a:xfrm>
          <a:off x="0" y="0"/>
          <a:ext cx="0" cy="0"/>
          <a:chOff x="0" y="0"/>
          <a:chExt cx="0" cy="0"/>
        </a:xfrm>
      </p:grpSpPr>
      <p:sp>
        <p:nvSpPr>
          <p:cNvPr id="166" name="Google Shape;166;p30"/>
          <p:cNvSpPr txBox="1"/>
          <p:nvPr/>
        </p:nvSpPr>
        <p:spPr>
          <a:xfrm>
            <a:off x="3657900" y="2140848"/>
            <a:ext cx="5084400" cy="1582066"/>
          </a:xfrm>
          <a:prstGeom prst="rect">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457200" lvl="0" indent="-342900" rtl="0">
              <a:lnSpc>
                <a:spcPct val="115000"/>
              </a:lnSpc>
              <a:spcBef>
                <a:spcPts val="0"/>
              </a:spcBef>
              <a:spcAft>
                <a:spcPts val="0"/>
              </a:spcAft>
              <a:buClr>
                <a:schemeClr val="dk1"/>
              </a:buClr>
              <a:buSzPts val="1800"/>
              <a:buFont typeface="Times New Roman"/>
              <a:buChar char="●"/>
            </a:pPr>
            <a:r>
              <a:rPr lang="en" sz="1800" dirty="0">
                <a:solidFill>
                  <a:schemeClr val="dk1"/>
                </a:solidFill>
                <a:latin typeface="Arial" panose="020B0604020202020204" pitchFamily="34" charset="0"/>
                <a:ea typeface="Times New Roman"/>
                <a:cs typeface="Arial" panose="020B0604020202020204" pitchFamily="34" charset="0"/>
                <a:sym typeface="Times New Roman"/>
              </a:rPr>
              <a:t>Delineating the </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boundaries – identification of extent</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Char char="●"/>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Mapping the delineated area – detailed assessment</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169;p30"/>
          <p:cNvSpPr/>
          <p:nvPr/>
        </p:nvSpPr>
        <p:spPr>
          <a:xfrm>
            <a:off x="3657900" y="1262348"/>
            <a:ext cx="5084400" cy="770400"/>
          </a:xfrm>
          <a:prstGeom prst="round2SameRect">
            <a:avLst>
              <a:gd name="adj1" fmla="val 16667"/>
              <a:gd name="adj2" fmla="val 0"/>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lvl="0" algn="ctr">
              <a:buSzPts val="1100"/>
            </a:pPr>
            <a:r>
              <a:rPr lang="en" sz="2200" b="1" dirty="0" smtClean="0">
                <a:latin typeface="Arial" panose="020B0604020202020204" pitchFamily="34" charset="0"/>
                <a:ea typeface="Times New Roman"/>
                <a:cs typeface="Arial" panose="020B0604020202020204" pitchFamily="34" charset="0"/>
                <a:sym typeface="Times New Roman"/>
              </a:rPr>
              <a:t>Two Distinct but Close Processes</a:t>
            </a:r>
            <a:endParaRPr sz="2200" b="1" dirty="0"/>
          </a:p>
        </p:txBody>
      </p:sp>
      <p:sp>
        <p:nvSpPr>
          <p:cNvPr id="8" name="Google Shape;166;p30"/>
          <p:cNvSpPr txBox="1"/>
          <p:nvPr/>
        </p:nvSpPr>
        <p:spPr>
          <a:xfrm>
            <a:off x="3657900" y="3831014"/>
            <a:ext cx="5084400" cy="892326"/>
          </a:xfrm>
          <a:prstGeom prst="rect">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114300" lvl="0" algn="ctr" rtl="0">
              <a:lnSpc>
                <a:spcPct val="115000"/>
              </a:lnSpc>
              <a:spcBef>
                <a:spcPts val="0"/>
              </a:spcBef>
              <a:spcAft>
                <a:spcPts val="0"/>
              </a:spcAft>
              <a:buClr>
                <a:schemeClr val="dk1"/>
              </a:buClr>
              <a:buSzPts val="1800"/>
            </a:pPr>
            <a:r>
              <a:rPr lang="en-US" sz="1800" dirty="0" smtClean="0">
                <a:solidFill>
                  <a:schemeClr val="dk1"/>
                </a:solidFill>
                <a:latin typeface="Arial" panose="020B0604020202020204" pitchFamily="34" charset="0"/>
                <a:ea typeface="Times New Roman"/>
                <a:cs typeface="Arial" panose="020B0604020202020204" pitchFamily="34" charset="0"/>
                <a:sym typeface="Times New Roman"/>
              </a:rPr>
              <a:t>Both processes are iterative, consultative, flexible, adaptive and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may be </a:t>
            </a:r>
            <a:r>
              <a:rPr lang="en-US" sz="1800" dirty="0" smtClean="0">
                <a:solidFill>
                  <a:schemeClr val="dk1"/>
                </a:solidFill>
                <a:latin typeface="Arial" panose="020B0604020202020204" pitchFamily="34" charset="0"/>
                <a:ea typeface="Times New Roman"/>
                <a:cs typeface="Arial" panose="020B0604020202020204" pitchFamily="34" charset="0"/>
                <a:sym typeface="Times New Roman"/>
              </a:rPr>
              <a:t>time consuming</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9" name="Google Shape;183;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38575" y="1082773"/>
            <a:ext cx="2654374" cy="1770226"/>
          </a:xfrm>
          <a:prstGeom prst="rect">
            <a:avLst/>
          </a:prstGeom>
          <a:noFill/>
          <a:ln>
            <a:noFill/>
          </a:ln>
        </p:spPr>
      </p:pic>
      <p:pic>
        <p:nvPicPr>
          <p:cNvPr id="10" name="Google Shape;184;p3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38575" y="2949677"/>
            <a:ext cx="2654380" cy="1991047"/>
          </a:xfrm>
          <a:prstGeom prst="rect">
            <a:avLst/>
          </a:prstGeom>
          <a:noFill/>
          <a:ln>
            <a:noFill/>
          </a:ln>
        </p:spPr>
      </p:pic>
      <p:sp>
        <p:nvSpPr>
          <p:cNvPr id="2" name="Title 1"/>
          <p:cNvSpPr>
            <a:spLocks noGrp="1"/>
          </p:cNvSpPr>
          <p:nvPr>
            <p:ph type="title"/>
          </p:nvPr>
        </p:nvSpPr>
        <p:spPr/>
        <p:txBody>
          <a:bodyPr/>
          <a:lstStyle/>
          <a:p>
            <a:pPr lvl="0"/>
            <a:r>
              <a:rPr lang="en-GB" smtClean="0">
                <a:sym typeface="Times New Roman"/>
              </a:rPr>
              <a:t>Defining the Geographic Extent </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1469</TotalTime>
  <Words>2668</Words>
  <Application>Microsoft Macintosh PowerPoint</Application>
  <PresentationFormat>On-screen Show (16:9)</PresentationFormat>
  <Paragraphs>262</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Times New Roman</vt:lpstr>
      <vt:lpstr>Arial</vt:lpstr>
      <vt:lpstr>Custom Design</vt:lpstr>
      <vt:lpstr>Transboundary Conservation Areas</vt:lpstr>
      <vt:lpstr>Factors of Success</vt:lpstr>
      <vt:lpstr>Lesson Overview &amp; Goals</vt:lpstr>
      <vt:lpstr>Design: Match the Process to the Situation</vt:lpstr>
      <vt:lpstr>Determining Leadership</vt:lpstr>
      <vt:lpstr>Determining Leadership</vt:lpstr>
      <vt:lpstr>Mobilizing and Engaging People</vt:lpstr>
      <vt:lpstr>Mobilizing and Engaging People </vt:lpstr>
      <vt:lpstr>Defining the Geographic Extent </vt:lpstr>
      <vt:lpstr>Defining the Geographic Extent</vt:lpstr>
      <vt:lpstr>Practical Exercise 2: Stakeholder Mapping </vt:lpstr>
      <vt:lpstr>Practical Exercise 2: Stakeholder Mapping</vt:lpstr>
      <vt:lpstr>Practical Exercise 2: Stakeholder Mapping</vt:lpstr>
      <vt:lpstr>Transboundary Conservation Areas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SLOBODIAN Lydia</dc:creator>
  <cp:lastModifiedBy>Microsoft Office User</cp:lastModifiedBy>
  <cp:revision>119</cp:revision>
  <dcterms:modified xsi:type="dcterms:W3CDTF">2019-06-03T11:48:20Z</dcterms:modified>
</cp:coreProperties>
</file>